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99" r:id="rId4"/>
  </p:sldMasterIdLst>
  <p:notesMasterIdLst>
    <p:notesMasterId r:id="rId68"/>
  </p:notesMasterIdLst>
  <p:sldIdLst>
    <p:sldId id="318"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210"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extLst>
      <p:ext uri="{BB962C8B-B14F-4D97-AF65-F5344CB8AC3E}">
        <p14:creationId xmlns:p14="http://schemas.microsoft.com/office/powerpoint/2010/main" val="55018539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en.wikipedia.org/wiki/Statistic" TargetMode="External"/><Relationship Id="rId3" Type="http://schemas.openxmlformats.org/officeDocument/2006/relationships/hyperlink" Target="http://en.wikipedia.org/wiki/Multiple_choice" TargetMode="External"/><Relationship Id="rId7" Type="http://schemas.openxmlformats.org/officeDocument/2006/relationships/hyperlink" Target="http://en.wikipedia.org/wiki/Psychological_testing"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en.wikipedia.org/wiki/Standard_deviation" TargetMode="External"/><Relationship Id="rId5" Type="http://schemas.openxmlformats.org/officeDocument/2006/relationships/hyperlink" Target="http://en.wikipedia.org/wiki/Mental_age" TargetMode="External"/><Relationship Id="rId4" Type="http://schemas.openxmlformats.org/officeDocument/2006/relationships/hyperlink" Target="http://en.wikipedia.org/wiki/Percentile_rank"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en.wikipedia.org/wiki/Statistic" TargetMode="External"/><Relationship Id="rId3" Type="http://schemas.openxmlformats.org/officeDocument/2006/relationships/hyperlink" Target="http://en.wikipedia.org/wiki/Multiple_choice" TargetMode="External"/><Relationship Id="rId7" Type="http://schemas.openxmlformats.org/officeDocument/2006/relationships/hyperlink" Target="http://en.wikipedia.org/wiki/Psychological_testin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en.wikipedia.org/wiki/Standard_deviation" TargetMode="External"/><Relationship Id="rId5" Type="http://schemas.openxmlformats.org/officeDocument/2006/relationships/hyperlink" Target="http://en.wikipedia.org/wiki/Mental_age" TargetMode="External"/><Relationship Id="rId4" Type="http://schemas.openxmlformats.org/officeDocument/2006/relationships/hyperlink" Target="http://en.wikipedia.org/wiki/Percentile_rank"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Introductions: Name, major, role. Jimmy will go last to transition to next slide.</a:t>
            </a:r>
          </a:p>
        </p:txBody>
      </p:sp>
    </p:spTree>
    <p:extLst>
      <p:ext uri="{BB962C8B-B14F-4D97-AF65-F5344CB8AC3E}">
        <p14:creationId xmlns:p14="http://schemas.microsoft.com/office/powerpoint/2010/main" val="3262564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Matt</a:t>
            </a:r>
          </a:p>
        </p:txBody>
      </p:sp>
    </p:spTree>
    <p:extLst>
      <p:ext uri="{BB962C8B-B14F-4D97-AF65-F5344CB8AC3E}">
        <p14:creationId xmlns:p14="http://schemas.microsoft.com/office/powerpoint/2010/main" val="2955549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Matt</a:t>
            </a:r>
          </a:p>
        </p:txBody>
      </p:sp>
    </p:spTree>
    <p:extLst>
      <p:ext uri="{BB962C8B-B14F-4D97-AF65-F5344CB8AC3E}">
        <p14:creationId xmlns:p14="http://schemas.microsoft.com/office/powerpoint/2010/main" val="387433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Matt</a:t>
            </a:r>
          </a:p>
        </p:txBody>
      </p:sp>
    </p:spTree>
    <p:extLst>
      <p:ext uri="{BB962C8B-B14F-4D97-AF65-F5344CB8AC3E}">
        <p14:creationId xmlns:p14="http://schemas.microsoft.com/office/powerpoint/2010/main" val="126318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Matt</a:t>
            </a:r>
          </a:p>
        </p:txBody>
      </p:sp>
    </p:spTree>
    <p:extLst>
      <p:ext uri="{BB962C8B-B14F-4D97-AF65-F5344CB8AC3E}">
        <p14:creationId xmlns:p14="http://schemas.microsoft.com/office/powerpoint/2010/main" val="3882745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Matt</a:t>
            </a:r>
          </a:p>
        </p:txBody>
      </p:sp>
    </p:spTree>
    <p:extLst>
      <p:ext uri="{BB962C8B-B14F-4D97-AF65-F5344CB8AC3E}">
        <p14:creationId xmlns:p14="http://schemas.microsoft.com/office/powerpoint/2010/main" val="1743404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Matt:</a:t>
            </a:r>
          </a:p>
          <a:p>
            <a:pPr rtl="0">
              <a:spcBef>
                <a:spcPts val="0"/>
              </a:spcBef>
              <a:buNone/>
            </a:pPr>
            <a:endParaRPr/>
          </a:p>
          <a:p>
            <a:pPr>
              <a:spcBef>
                <a:spcPts val="0"/>
              </a:spcBef>
              <a:buNone/>
            </a:pPr>
            <a:r>
              <a:rPr lang="en"/>
              <a:t>mention desktop only functionality: need for larger screen, having form overlay/obscure video does not accurately simulate the testing environment</a:t>
            </a:r>
          </a:p>
        </p:txBody>
      </p:sp>
    </p:spTree>
    <p:extLst>
      <p:ext uri="{BB962C8B-B14F-4D97-AF65-F5344CB8AC3E}">
        <p14:creationId xmlns:p14="http://schemas.microsoft.com/office/powerpoint/2010/main" val="94169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Ze</a:t>
            </a:r>
          </a:p>
        </p:txBody>
      </p:sp>
    </p:spTree>
    <p:extLst>
      <p:ext uri="{BB962C8B-B14F-4D97-AF65-F5344CB8AC3E}">
        <p14:creationId xmlns:p14="http://schemas.microsoft.com/office/powerpoint/2010/main" val="51719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Ze</a:t>
            </a:r>
          </a:p>
          <a:p>
            <a:pPr marL="0" marR="0" lvl="0" indent="0" algn="l" rtl="0">
              <a:spcBef>
                <a:spcPts val="0"/>
              </a:spcBef>
              <a:buClr>
                <a:schemeClr val="dk1"/>
              </a:buClr>
              <a:buFont typeface="Arial"/>
              <a:buNone/>
            </a:pPr>
            <a:endParaRPr sz="1100">
              <a:solidFill>
                <a:schemeClr val="dk1"/>
              </a:solidFill>
            </a:endParaRPr>
          </a:p>
          <a:p>
            <a:pPr marL="0" marR="0" lvl="0" indent="0" algn="l" rtl="0">
              <a:spcBef>
                <a:spcPts val="0"/>
              </a:spcBef>
              <a:buClr>
                <a:schemeClr val="dk1"/>
              </a:buClr>
              <a:buSzPct val="25000"/>
              <a:buFont typeface="Arial"/>
              <a:buNone/>
            </a:pPr>
            <a:r>
              <a:rPr lang="en" sz="1100">
                <a:solidFill>
                  <a:schemeClr val="dk1"/>
                </a:solidFill>
              </a:rPr>
              <a:t>Modularize videos, test forms, and timestamps</a:t>
            </a:r>
          </a:p>
          <a:p>
            <a:pPr marL="0" marR="0" lvl="0" indent="0" algn="l" rtl="0">
              <a:spcBef>
                <a:spcPts val="0"/>
              </a:spcBef>
              <a:buClr>
                <a:schemeClr val="dk1"/>
              </a:buClr>
              <a:buSzPct val="25000"/>
              <a:buFont typeface="Arial"/>
              <a:buNone/>
            </a:pPr>
            <a:r>
              <a:rPr lang="en" sz="1100">
                <a:solidFill>
                  <a:schemeClr val="dk1"/>
                </a:solidFill>
              </a:rPr>
              <a:t>Develop an admin module</a:t>
            </a:r>
          </a:p>
          <a:p>
            <a:pPr marL="0" marR="0" lvl="0" indent="0" algn="l" rtl="0">
              <a:spcBef>
                <a:spcPts val="0"/>
              </a:spcBef>
              <a:buClr>
                <a:schemeClr val="dk1"/>
              </a:buClr>
              <a:buSzPct val="25000"/>
              <a:buFont typeface="Arial"/>
              <a:buNone/>
            </a:pPr>
            <a:r>
              <a:rPr lang="en" sz="1100">
                <a:solidFill>
                  <a:schemeClr val="dk1"/>
                </a:solidFill>
              </a:rPr>
              <a:t>Estimated delivery date: end of spring semster</a:t>
            </a:r>
          </a:p>
        </p:txBody>
      </p:sp>
    </p:spTree>
    <p:extLst>
      <p:ext uri="{BB962C8B-B14F-4D97-AF65-F5344CB8AC3E}">
        <p14:creationId xmlns:p14="http://schemas.microsoft.com/office/powerpoint/2010/main" val="1568802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3021548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19</a:t>
            </a:fld>
            <a:endParaRPr lang="en-US"/>
          </a:p>
        </p:txBody>
      </p:sp>
    </p:spTree>
    <p:extLst>
      <p:ext uri="{BB962C8B-B14F-4D97-AF65-F5344CB8AC3E}">
        <p14:creationId xmlns:p14="http://schemas.microsoft.com/office/powerpoint/2010/main" val="228204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Jimmy</a:t>
            </a:r>
          </a:p>
        </p:txBody>
      </p:sp>
    </p:spTree>
    <p:extLst>
      <p:ext uri="{BB962C8B-B14F-4D97-AF65-F5344CB8AC3E}">
        <p14:creationId xmlns:p14="http://schemas.microsoft.com/office/powerpoint/2010/main" val="1250049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20</a:t>
            </a:fld>
            <a:endParaRPr lang="en-US"/>
          </a:p>
        </p:txBody>
      </p:sp>
    </p:spTree>
    <p:extLst>
      <p:ext uri="{BB962C8B-B14F-4D97-AF65-F5344CB8AC3E}">
        <p14:creationId xmlns:p14="http://schemas.microsoft.com/office/powerpoint/2010/main" val="1566643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21</a:t>
            </a:fld>
            <a:endParaRPr lang="en-US"/>
          </a:p>
        </p:txBody>
      </p:sp>
    </p:spTree>
    <p:extLst>
      <p:ext uri="{BB962C8B-B14F-4D97-AF65-F5344CB8AC3E}">
        <p14:creationId xmlns:p14="http://schemas.microsoft.com/office/powerpoint/2010/main" val="838336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22</a:t>
            </a:fld>
            <a:endParaRPr lang="en-US"/>
          </a:p>
        </p:txBody>
      </p:sp>
    </p:spTree>
    <p:extLst>
      <p:ext uri="{BB962C8B-B14F-4D97-AF65-F5344CB8AC3E}">
        <p14:creationId xmlns:p14="http://schemas.microsoft.com/office/powerpoint/2010/main" val="3485729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24</a:t>
            </a:fld>
            <a:endParaRPr lang="en-US"/>
          </a:p>
        </p:txBody>
      </p:sp>
    </p:spTree>
    <p:extLst>
      <p:ext uri="{BB962C8B-B14F-4D97-AF65-F5344CB8AC3E}">
        <p14:creationId xmlns:p14="http://schemas.microsoft.com/office/powerpoint/2010/main" val="2821986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25</a:t>
            </a:fld>
            <a:endParaRPr lang="en-US"/>
          </a:p>
        </p:txBody>
      </p:sp>
    </p:spTree>
    <p:extLst>
      <p:ext uri="{BB962C8B-B14F-4D97-AF65-F5344CB8AC3E}">
        <p14:creationId xmlns:p14="http://schemas.microsoft.com/office/powerpoint/2010/main" val="3216262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28</a:t>
            </a:fld>
            <a:endParaRPr lang="en-US"/>
          </a:p>
        </p:txBody>
      </p:sp>
    </p:spTree>
    <p:extLst>
      <p:ext uri="{BB962C8B-B14F-4D97-AF65-F5344CB8AC3E}">
        <p14:creationId xmlns:p14="http://schemas.microsoft.com/office/powerpoint/2010/main" val="1229143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29</a:t>
            </a:fld>
            <a:endParaRPr lang="en-US"/>
          </a:p>
        </p:txBody>
      </p:sp>
    </p:spTree>
    <p:extLst>
      <p:ext uri="{BB962C8B-B14F-4D97-AF65-F5344CB8AC3E}">
        <p14:creationId xmlns:p14="http://schemas.microsoft.com/office/powerpoint/2010/main" val="3535712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31</a:t>
            </a:fld>
            <a:endParaRPr lang="en-US"/>
          </a:p>
        </p:txBody>
      </p:sp>
    </p:spTree>
    <p:extLst>
      <p:ext uri="{BB962C8B-B14F-4D97-AF65-F5344CB8AC3E}">
        <p14:creationId xmlns:p14="http://schemas.microsoft.com/office/powerpoint/2010/main" val="2802027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32</a:t>
            </a:fld>
            <a:endParaRPr lang="en-US"/>
          </a:p>
        </p:txBody>
      </p:sp>
    </p:spTree>
    <p:extLst>
      <p:ext uri="{BB962C8B-B14F-4D97-AF65-F5344CB8AC3E}">
        <p14:creationId xmlns:p14="http://schemas.microsoft.com/office/powerpoint/2010/main" val="1346782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51</a:t>
            </a:fld>
            <a:endParaRPr lang="en-US"/>
          </a:p>
        </p:txBody>
      </p:sp>
    </p:spTree>
    <p:extLst>
      <p:ext uri="{BB962C8B-B14F-4D97-AF65-F5344CB8AC3E}">
        <p14:creationId xmlns:p14="http://schemas.microsoft.com/office/powerpoint/2010/main" val="2282045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Matt</a:t>
            </a:r>
          </a:p>
        </p:txBody>
      </p:sp>
    </p:spTree>
    <p:extLst>
      <p:ext uri="{BB962C8B-B14F-4D97-AF65-F5344CB8AC3E}">
        <p14:creationId xmlns:p14="http://schemas.microsoft.com/office/powerpoint/2010/main" val="2650221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52</a:t>
            </a:fld>
            <a:endParaRPr lang="en-US"/>
          </a:p>
        </p:txBody>
      </p:sp>
    </p:spTree>
    <p:extLst>
      <p:ext uri="{BB962C8B-B14F-4D97-AF65-F5344CB8AC3E}">
        <p14:creationId xmlns:p14="http://schemas.microsoft.com/office/powerpoint/2010/main" val="1566643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53</a:t>
            </a:fld>
            <a:endParaRPr lang="en-US"/>
          </a:p>
        </p:txBody>
      </p:sp>
    </p:spTree>
    <p:extLst>
      <p:ext uri="{BB962C8B-B14F-4D97-AF65-F5344CB8AC3E}">
        <p14:creationId xmlns:p14="http://schemas.microsoft.com/office/powerpoint/2010/main" val="838336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54</a:t>
            </a:fld>
            <a:endParaRPr lang="en-US"/>
          </a:p>
        </p:txBody>
      </p:sp>
    </p:spTree>
    <p:extLst>
      <p:ext uri="{BB962C8B-B14F-4D97-AF65-F5344CB8AC3E}">
        <p14:creationId xmlns:p14="http://schemas.microsoft.com/office/powerpoint/2010/main" val="3485729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57</a:t>
            </a:fld>
            <a:endParaRPr lang="en-US"/>
          </a:p>
        </p:txBody>
      </p:sp>
    </p:spTree>
    <p:extLst>
      <p:ext uri="{BB962C8B-B14F-4D97-AF65-F5344CB8AC3E}">
        <p14:creationId xmlns:p14="http://schemas.microsoft.com/office/powerpoint/2010/main" val="2821986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58</a:t>
            </a:fld>
            <a:endParaRPr lang="en-US"/>
          </a:p>
        </p:txBody>
      </p:sp>
    </p:spTree>
    <p:extLst>
      <p:ext uri="{BB962C8B-B14F-4D97-AF65-F5344CB8AC3E}">
        <p14:creationId xmlns:p14="http://schemas.microsoft.com/office/powerpoint/2010/main" val="3216262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59</a:t>
            </a:fld>
            <a:endParaRPr lang="en-US"/>
          </a:p>
        </p:txBody>
      </p:sp>
    </p:spTree>
    <p:extLst>
      <p:ext uri="{BB962C8B-B14F-4D97-AF65-F5344CB8AC3E}">
        <p14:creationId xmlns:p14="http://schemas.microsoft.com/office/powerpoint/2010/main" val="1229143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60</a:t>
            </a:fld>
            <a:endParaRPr lang="en-US"/>
          </a:p>
        </p:txBody>
      </p:sp>
    </p:spTree>
    <p:extLst>
      <p:ext uri="{BB962C8B-B14F-4D97-AF65-F5344CB8AC3E}">
        <p14:creationId xmlns:p14="http://schemas.microsoft.com/office/powerpoint/2010/main" val="3535712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61</a:t>
            </a:fld>
            <a:endParaRPr lang="en-US"/>
          </a:p>
        </p:txBody>
      </p:sp>
    </p:spTree>
    <p:extLst>
      <p:ext uri="{BB962C8B-B14F-4D97-AF65-F5344CB8AC3E}">
        <p14:creationId xmlns:p14="http://schemas.microsoft.com/office/powerpoint/2010/main" val="2802027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62</a:t>
            </a:fld>
            <a:endParaRPr lang="en-US"/>
          </a:p>
        </p:txBody>
      </p:sp>
    </p:spTree>
    <p:extLst>
      <p:ext uri="{BB962C8B-B14F-4D97-AF65-F5344CB8AC3E}">
        <p14:creationId xmlns:p14="http://schemas.microsoft.com/office/powerpoint/2010/main" val="1346782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Ze: Talk about each part</a:t>
            </a:r>
            <a:r>
              <a:rPr lang="en" sz="1100">
                <a:solidFill>
                  <a:schemeClr val="dk1"/>
                </a:solidFill>
              </a:rPr>
              <a:t> (to increase presentation time)</a:t>
            </a:r>
          </a:p>
        </p:txBody>
      </p:sp>
    </p:spTree>
    <p:extLst>
      <p:ext uri="{BB962C8B-B14F-4D97-AF65-F5344CB8AC3E}">
        <p14:creationId xmlns:p14="http://schemas.microsoft.com/office/powerpoint/2010/main" val="2758497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Ze</a:t>
            </a:r>
            <a:r>
              <a:rPr lang="en" sz="1100" b="0" i="0" u="none" strike="noStrike" cap="none" baseline="0">
                <a:solidFill>
                  <a:schemeClr val="dk1"/>
                </a:solidFill>
                <a:latin typeface="Arial"/>
                <a:ea typeface="Arial"/>
                <a:cs typeface="Arial"/>
                <a:sym typeface="Arial"/>
              </a:rPr>
              <a:t>: Mention that this project is new this semester, and that there is no budget</a:t>
            </a:r>
          </a:p>
        </p:txBody>
      </p:sp>
    </p:spTree>
    <p:extLst>
      <p:ext uri="{BB962C8B-B14F-4D97-AF65-F5344CB8AC3E}">
        <p14:creationId xmlns:p14="http://schemas.microsoft.com/office/powerpoint/2010/main" val="2636003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rgbClr val="252525"/>
              </a:buClr>
              <a:buSzPct val="25000"/>
              <a:buFont typeface="Arial"/>
              <a:buNone/>
            </a:pPr>
            <a:r>
              <a:rPr lang="en" sz="1100">
                <a:solidFill>
                  <a:srgbClr val="252525"/>
                </a:solidFill>
              </a:rPr>
              <a:t>Jimmy</a:t>
            </a:r>
          </a:p>
          <a:p>
            <a:pPr marL="0" marR="0" lvl="0" indent="0" algn="l" rtl="0">
              <a:spcBef>
                <a:spcPts val="0"/>
              </a:spcBef>
              <a:buClr>
                <a:srgbClr val="252525"/>
              </a:buClr>
              <a:buSzPct val="25000"/>
              <a:buFont typeface="Arial"/>
              <a:buNone/>
            </a:pPr>
            <a:r>
              <a:rPr lang="en" sz="1100" b="0" i="0" u="none" strike="noStrike" cap="none" baseline="0">
                <a:solidFill>
                  <a:srgbClr val="252525"/>
                </a:solidFill>
                <a:latin typeface="Arial"/>
                <a:ea typeface="Arial"/>
                <a:cs typeface="Arial"/>
                <a:sym typeface="Arial"/>
              </a:rPr>
              <a:t>The test is given verbally and takes from twenty to thirty minutes to complete. No reading is required by the individual, and scoring is rapid. For its administration, the examiner presents a series of pictures to each person. There are four pictures to a page, and each is numbered. The examiner speaks a word describing one of the pictures and asks the individual to point to or say the number of the picture that the word describes. Item responses can also be made by </a:t>
            </a:r>
            <a:r>
              <a:rPr lang="en" sz="1100" b="0" i="0" u="sng" strike="noStrike" cap="none" baseline="0">
                <a:solidFill>
                  <a:schemeClr val="hlink"/>
                </a:solidFill>
                <a:latin typeface="Arial"/>
                <a:ea typeface="Arial"/>
                <a:cs typeface="Arial"/>
                <a:sym typeface="Arial"/>
                <a:hlinkClick r:id="rId3"/>
              </a:rPr>
              <a:t>multiple choice selection</a:t>
            </a:r>
            <a:r>
              <a:rPr lang="en" sz="1100" b="0" i="0" u="none" strike="noStrike" cap="none" baseline="0">
                <a:solidFill>
                  <a:srgbClr val="252525"/>
                </a:solidFill>
                <a:latin typeface="Arial"/>
                <a:ea typeface="Arial"/>
                <a:cs typeface="Arial"/>
                <a:sym typeface="Arial"/>
              </a:rPr>
              <a:t> depending on the age of the person being tested. The total score can be converted to a </a:t>
            </a:r>
            <a:r>
              <a:rPr lang="en" sz="1100" b="0" i="0" u="sng" strike="noStrike" cap="none" baseline="0">
                <a:solidFill>
                  <a:schemeClr val="hlink"/>
                </a:solidFill>
                <a:latin typeface="Arial"/>
                <a:ea typeface="Arial"/>
                <a:cs typeface="Arial"/>
                <a:sym typeface="Arial"/>
                <a:hlinkClick r:id="rId4"/>
              </a:rPr>
              <a:t>percentile rank</a:t>
            </a:r>
            <a:r>
              <a:rPr lang="en" sz="1100" b="0" i="0" u="none" strike="noStrike" cap="none" baseline="0">
                <a:solidFill>
                  <a:srgbClr val="252525"/>
                </a:solidFill>
                <a:latin typeface="Arial"/>
                <a:ea typeface="Arial"/>
                <a:cs typeface="Arial"/>
                <a:sym typeface="Arial"/>
              </a:rPr>
              <a:t>, </a:t>
            </a:r>
            <a:r>
              <a:rPr lang="en" sz="1100" b="0" i="0" u="sng" strike="noStrike" cap="none" baseline="0">
                <a:solidFill>
                  <a:schemeClr val="hlink"/>
                </a:solidFill>
                <a:latin typeface="Arial"/>
                <a:ea typeface="Arial"/>
                <a:cs typeface="Arial"/>
                <a:sym typeface="Arial"/>
                <a:hlinkClick r:id="rId5"/>
              </a:rPr>
              <a:t>mental age</a:t>
            </a:r>
            <a:r>
              <a:rPr lang="en" sz="1100" b="0" i="0" u="none" strike="noStrike" cap="none" baseline="0">
                <a:solidFill>
                  <a:srgbClr val="252525"/>
                </a:solidFill>
                <a:latin typeface="Arial"/>
                <a:ea typeface="Arial"/>
                <a:cs typeface="Arial"/>
                <a:sym typeface="Arial"/>
              </a:rPr>
              <a:t>, or a </a:t>
            </a:r>
            <a:r>
              <a:rPr lang="en" sz="1100" b="0" i="0" u="sng" strike="noStrike" cap="none" baseline="0">
                <a:solidFill>
                  <a:schemeClr val="hlink"/>
                </a:solidFill>
                <a:latin typeface="Arial"/>
                <a:ea typeface="Arial"/>
                <a:cs typeface="Arial"/>
                <a:sym typeface="Arial"/>
                <a:hlinkClick r:id="rId6"/>
              </a:rPr>
              <a:t>standard deviation</a:t>
            </a:r>
            <a:r>
              <a:rPr lang="en" sz="1100" b="0" i="0" u="none" strike="noStrike" cap="none" baseline="0">
                <a:solidFill>
                  <a:srgbClr val="252525"/>
                </a:solidFill>
                <a:latin typeface="Arial"/>
                <a:ea typeface="Arial"/>
                <a:cs typeface="Arial"/>
                <a:sym typeface="Arial"/>
              </a:rPr>
              <a:t> IQ score. Although desirable, no special training is required to properly administer and score the PPVT-IV. The test publisher recommends that anyone interpreting or explaining the test scores should have knowledge in </a:t>
            </a:r>
            <a:r>
              <a:rPr lang="en" sz="1100" b="0" i="0" u="sng" strike="noStrike" cap="none" baseline="0">
                <a:solidFill>
                  <a:schemeClr val="hlink"/>
                </a:solidFill>
                <a:latin typeface="Arial"/>
                <a:ea typeface="Arial"/>
                <a:cs typeface="Arial"/>
                <a:sym typeface="Arial"/>
                <a:hlinkClick r:id="rId7"/>
              </a:rPr>
              <a:t>psychological testing</a:t>
            </a:r>
            <a:r>
              <a:rPr lang="en" sz="1100" b="0" i="0" u="none" strike="noStrike" cap="none" baseline="0">
                <a:solidFill>
                  <a:srgbClr val="252525"/>
                </a:solidFill>
                <a:latin typeface="Arial"/>
                <a:ea typeface="Arial"/>
                <a:cs typeface="Arial"/>
                <a:sym typeface="Arial"/>
              </a:rPr>
              <a:t> and </a:t>
            </a:r>
            <a:r>
              <a:rPr lang="en" sz="1100" b="0" i="0" u="sng" strike="noStrike" cap="none" baseline="0">
                <a:solidFill>
                  <a:schemeClr val="hlink"/>
                </a:solidFill>
                <a:latin typeface="Arial"/>
                <a:ea typeface="Arial"/>
                <a:cs typeface="Arial"/>
                <a:sym typeface="Arial"/>
                <a:hlinkClick r:id="rId8"/>
              </a:rPr>
              <a:t>statistics</a:t>
            </a:r>
            <a:r>
              <a:rPr lang="en" sz="1100" b="0" i="0" u="none" strike="noStrike" cap="none" baseline="0">
                <a:solidFill>
                  <a:srgbClr val="252525"/>
                </a:solidFill>
                <a:latin typeface="Arial"/>
                <a:ea typeface="Arial"/>
                <a:cs typeface="Arial"/>
                <a:sym typeface="Arial"/>
              </a:rPr>
              <a:t>.</a:t>
            </a:r>
          </a:p>
        </p:txBody>
      </p:sp>
    </p:spTree>
    <p:extLst>
      <p:ext uri="{BB962C8B-B14F-4D97-AF65-F5344CB8AC3E}">
        <p14:creationId xmlns:p14="http://schemas.microsoft.com/office/powerpoint/2010/main" val="1200880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Jimmy</a:t>
            </a:r>
          </a:p>
        </p:txBody>
      </p:sp>
    </p:spTree>
    <p:extLst>
      <p:ext uri="{BB962C8B-B14F-4D97-AF65-F5344CB8AC3E}">
        <p14:creationId xmlns:p14="http://schemas.microsoft.com/office/powerpoint/2010/main" val="104047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rgbClr val="252525"/>
              </a:buClr>
              <a:buSzPct val="25000"/>
              <a:buFont typeface="Arial"/>
              <a:buNone/>
            </a:pPr>
            <a:r>
              <a:rPr lang="en" sz="1100" b="0" i="0" u="none" strike="noStrike" cap="none" baseline="0">
                <a:solidFill>
                  <a:srgbClr val="252525"/>
                </a:solidFill>
                <a:latin typeface="Arial"/>
                <a:ea typeface="Arial"/>
                <a:cs typeface="Arial"/>
                <a:sym typeface="Arial"/>
              </a:rPr>
              <a:t>Jimmy: The test is given verbally and takes from twenty to thirty minutes to complete. No reading is required by the individual, and scoring is rapid. For its administration, the examiner presents a series of pictures to each person. There are four pictures to a page, and each is numbered. The examiner speaks a word describing one of the pictures and asks the individual to point to or say the number of the picture that the word describes. Item responses can also be made by </a:t>
            </a:r>
            <a:r>
              <a:rPr lang="en" sz="1100" b="0" i="0" u="sng" strike="noStrike" cap="none" baseline="0">
                <a:solidFill>
                  <a:schemeClr val="hlink"/>
                </a:solidFill>
                <a:latin typeface="Arial"/>
                <a:ea typeface="Arial"/>
                <a:cs typeface="Arial"/>
                <a:sym typeface="Arial"/>
                <a:hlinkClick r:id="rId3"/>
              </a:rPr>
              <a:t>multiple choice selection</a:t>
            </a:r>
            <a:r>
              <a:rPr lang="en" sz="1100" b="0" i="0" u="none" strike="noStrike" cap="none" baseline="0">
                <a:solidFill>
                  <a:srgbClr val="252525"/>
                </a:solidFill>
                <a:latin typeface="Arial"/>
                <a:ea typeface="Arial"/>
                <a:cs typeface="Arial"/>
                <a:sym typeface="Arial"/>
              </a:rPr>
              <a:t> depending on the age of the person being tested. The total score can be converted to a </a:t>
            </a:r>
            <a:r>
              <a:rPr lang="en" sz="1100" b="0" i="0" u="sng" strike="noStrike" cap="none" baseline="0">
                <a:solidFill>
                  <a:schemeClr val="hlink"/>
                </a:solidFill>
                <a:latin typeface="Arial"/>
                <a:ea typeface="Arial"/>
                <a:cs typeface="Arial"/>
                <a:sym typeface="Arial"/>
                <a:hlinkClick r:id="rId4"/>
              </a:rPr>
              <a:t>percentile rank</a:t>
            </a:r>
            <a:r>
              <a:rPr lang="en" sz="1100" b="0" i="0" u="none" strike="noStrike" cap="none" baseline="0">
                <a:solidFill>
                  <a:srgbClr val="252525"/>
                </a:solidFill>
                <a:latin typeface="Arial"/>
                <a:ea typeface="Arial"/>
                <a:cs typeface="Arial"/>
                <a:sym typeface="Arial"/>
              </a:rPr>
              <a:t>, </a:t>
            </a:r>
            <a:r>
              <a:rPr lang="en" sz="1100" b="0" i="0" u="sng" strike="noStrike" cap="none" baseline="0">
                <a:solidFill>
                  <a:schemeClr val="hlink"/>
                </a:solidFill>
                <a:latin typeface="Arial"/>
                <a:ea typeface="Arial"/>
                <a:cs typeface="Arial"/>
                <a:sym typeface="Arial"/>
                <a:hlinkClick r:id="rId5"/>
              </a:rPr>
              <a:t>mental age</a:t>
            </a:r>
            <a:r>
              <a:rPr lang="en" sz="1100" b="0" i="0" u="none" strike="noStrike" cap="none" baseline="0">
                <a:solidFill>
                  <a:srgbClr val="252525"/>
                </a:solidFill>
                <a:latin typeface="Arial"/>
                <a:ea typeface="Arial"/>
                <a:cs typeface="Arial"/>
                <a:sym typeface="Arial"/>
              </a:rPr>
              <a:t>, or a </a:t>
            </a:r>
            <a:r>
              <a:rPr lang="en" sz="1100" b="0" i="0" u="sng" strike="noStrike" cap="none" baseline="0">
                <a:solidFill>
                  <a:schemeClr val="hlink"/>
                </a:solidFill>
                <a:latin typeface="Arial"/>
                <a:ea typeface="Arial"/>
                <a:cs typeface="Arial"/>
                <a:sym typeface="Arial"/>
                <a:hlinkClick r:id="rId6"/>
              </a:rPr>
              <a:t>standard deviation</a:t>
            </a:r>
            <a:r>
              <a:rPr lang="en" sz="1100" b="0" i="0" u="none" strike="noStrike" cap="none" baseline="0">
                <a:solidFill>
                  <a:srgbClr val="252525"/>
                </a:solidFill>
                <a:latin typeface="Arial"/>
                <a:ea typeface="Arial"/>
                <a:cs typeface="Arial"/>
                <a:sym typeface="Arial"/>
              </a:rPr>
              <a:t> IQ score. Although desirable, no special training is required to properly administer and score the PPVT-IV. The test publisher recommends that anyone interpreting or explaining the test scores should have knowledge in </a:t>
            </a:r>
            <a:r>
              <a:rPr lang="en" sz="1100" b="0" i="0" u="sng" strike="noStrike" cap="none" baseline="0">
                <a:solidFill>
                  <a:schemeClr val="hlink"/>
                </a:solidFill>
                <a:latin typeface="Arial"/>
                <a:ea typeface="Arial"/>
                <a:cs typeface="Arial"/>
                <a:sym typeface="Arial"/>
                <a:hlinkClick r:id="rId7"/>
              </a:rPr>
              <a:t>psychological testing</a:t>
            </a:r>
            <a:r>
              <a:rPr lang="en" sz="1100" b="0" i="0" u="none" strike="noStrike" cap="none" baseline="0">
                <a:solidFill>
                  <a:srgbClr val="252525"/>
                </a:solidFill>
                <a:latin typeface="Arial"/>
                <a:ea typeface="Arial"/>
                <a:cs typeface="Arial"/>
                <a:sym typeface="Arial"/>
              </a:rPr>
              <a:t> and </a:t>
            </a:r>
            <a:r>
              <a:rPr lang="en" sz="1100" b="0" i="0" u="sng" strike="noStrike" cap="none" baseline="0">
                <a:solidFill>
                  <a:schemeClr val="hlink"/>
                </a:solidFill>
                <a:latin typeface="Arial"/>
                <a:ea typeface="Arial"/>
                <a:cs typeface="Arial"/>
                <a:sym typeface="Arial"/>
                <a:hlinkClick r:id="rId8"/>
              </a:rPr>
              <a:t>statistics</a:t>
            </a:r>
            <a:r>
              <a:rPr lang="en" sz="1100" b="0" i="0" u="none" strike="noStrike" cap="none" baseline="0">
                <a:solidFill>
                  <a:srgbClr val="252525"/>
                </a:solidFill>
                <a:latin typeface="Arial"/>
                <a:ea typeface="Arial"/>
                <a:cs typeface="Arial"/>
                <a:sym typeface="Arial"/>
              </a:rPr>
              <a:t>.</a:t>
            </a:r>
          </a:p>
        </p:txBody>
      </p:sp>
    </p:spTree>
    <p:extLst>
      <p:ext uri="{BB962C8B-B14F-4D97-AF65-F5344CB8AC3E}">
        <p14:creationId xmlns:p14="http://schemas.microsoft.com/office/powerpoint/2010/main" val="2282726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Matt</a:t>
            </a:r>
          </a:p>
        </p:txBody>
      </p:sp>
    </p:spTree>
    <p:extLst>
      <p:ext uri="{BB962C8B-B14F-4D97-AF65-F5344CB8AC3E}">
        <p14:creationId xmlns:p14="http://schemas.microsoft.com/office/powerpoint/2010/main" val="3827149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999309" y="4412457"/>
            <a:ext cx="3243033" cy="273844"/>
          </a:xfrm>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34148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407254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21791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81562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711268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634471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055409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480056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019919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85" name="Shape 85"/>
          <p:cNvSpPr txBox="1">
            <a:spLocks noGrp="1"/>
          </p:cNvSpPr>
          <p:nvPr>
            <p:ph type="body" idx="1"/>
          </p:nvPr>
        </p:nvSpPr>
        <p:spPr>
          <a:xfrm>
            <a:off x="1015465" y="1209775"/>
            <a:ext cx="8229600" cy="372567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1363500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13893" y="4400349"/>
            <a:ext cx="413375" cy="273844"/>
          </a:xfrm>
        </p:spPr>
        <p:txBody>
          <a:bodyPr/>
          <a:lstStyle/>
          <a:p>
            <a:endParaRPr lang="en-US"/>
          </a:p>
        </p:txBody>
      </p:sp>
    </p:spTree>
    <p:extLst>
      <p:ext uri="{BB962C8B-B14F-4D97-AF65-F5344CB8AC3E}">
        <p14:creationId xmlns:p14="http://schemas.microsoft.com/office/powerpoint/2010/main" val="226021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578954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buClr>
                <a:schemeClr val="accent1">
                  <a:lumMod val="75000"/>
                </a:schemeClr>
              </a:buClr>
              <a:defRPr sz="1350"/>
            </a:lvl1pPr>
            <a:lvl2pPr>
              <a:buClr>
                <a:schemeClr val="accent1">
                  <a:lumMod val="75000"/>
                </a:schemeClr>
              </a:buClr>
              <a:defRPr sz="1200"/>
            </a:lvl2pPr>
            <a:lvl3pPr>
              <a:buClr>
                <a:schemeClr val="accent1">
                  <a:lumMod val="75000"/>
                </a:schemeClr>
              </a:buClr>
              <a:defRPr sz="1050"/>
            </a:lvl3pPr>
            <a:lvl4pPr>
              <a:buClr>
                <a:schemeClr val="accent1">
                  <a:lumMod val="75000"/>
                </a:schemeClr>
              </a:buClr>
              <a:defRPr sz="900"/>
            </a:lvl4pPr>
            <a:lvl5pPr>
              <a:buClr>
                <a:schemeClr val="accent1">
                  <a:lumMod val="75000"/>
                </a:schemeClr>
              </a:buCl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buClr>
                <a:schemeClr val="accent1">
                  <a:lumMod val="75000"/>
                </a:schemeClr>
              </a:buClr>
              <a:defRPr sz="1350"/>
            </a:lvl1pPr>
            <a:lvl2pPr>
              <a:buClr>
                <a:schemeClr val="accent1">
                  <a:lumMod val="75000"/>
                </a:schemeClr>
              </a:buClr>
              <a:defRPr sz="1200"/>
            </a:lvl2pPr>
            <a:lvl3pPr>
              <a:buClr>
                <a:schemeClr val="accent1">
                  <a:lumMod val="75000"/>
                </a:schemeClr>
              </a:buClr>
              <a:defRPr sz="1050"/>
            </a:lvl3pPr>
            <a:lvl4pPr>
              <a:buClr>
                <a:schemeClr val="accent1">
                  <a:lumMod val="75000"/>
                </a:schemeClr>
              </a:buClr>
              <a:defRPr sz="900"/>
            </a:lvl4pPr>
            <a:lvl5pPr>
              <a:buClr>
                <a:schemeClr val="accent1">
                  <a:lumMod val="75000"/>
                </a:schemeClr>
              </a:buCl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649550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buClr>
                <a:schemeClr val="accent1">
                  <a:lumMod val="75000"/>
                </a:schemeClr>
              </a:buClr>
              <a:defRPr sz="1350"/>
            </a:lvl1pPr>
            <a:lvl2pPr>
              <a:buClr>
                <a:schemeClr val="accent1">
                  <a:lumMod val="75000"/>
                </a:schemeClr>
              </a:buClr>
              <a:defRPr sz="1200"/>
            </a:lvl2pPr>
            <a:lvl3pPr>
              <a:buClr>
                <a:schemeClr val="accent1">
                  <a:lumMod val="75000"/>
                </a:schemeClr>
              </a:buClr>
              <a:defRPr sz="1050"/>
            </a:lvl3pPr>
            <a:lvl4pPr>
              <a:buClr>
                <a:schemeClr val="accent1">
                  <a:lumMod val="75000"/>
                </a:schemeClr>
              </a:buClr>
              <a:defRPr sz="900"/>
            </a:lvl4pPr>
            <a:lvl5pPr>
              <a:buClr>
                <a:schemeClr val="accent1">
                  <a:lumMod val="75000"/>
                </a:schemeClr>
              </a:buCl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buClr>
                <a:schemeClr val="accent1">
                  <a:lumMod val="75000"/>
                </a:schemeClr>
              </a:buClr>
              <a:defRPr sz="1350"/>
            </a:lvl1pPr>
            <a:lvl2pPr>
              <a:buClr>
                <a:schemeClr val="accent1">
                  <a:lumMod val="75000"/>
                </a:schemeClr>
              </a:buClr>
              <a:defRPr sz="1200"/>
            </a:lvl2pPr>
            <a:lvl3pPr>
              <a:buClr>
                <a:schemeClr val="accent1">
                  <a:lumMod val="75000"/>
                </a:schemeClr>
              </a:buClr>
              <a:defRPr sz="1050"/>
            </a:lvl3pPr>
            <a:lvl4pPr>
              <a:buClr>
                <a:schemeClr val="accent1">
                  <a:lumMod val="75000"/>
                </a:schemeClr>
              </a:buClr>
              <a:defRPr sz="900"/>
            </a:lvl4pPr>
            <a:lvl5pPr>
              <a:buClr>
                <a:schemeClr val="accent1">
                  <a:lumMod val="75000"/>
                </a:schemeClr>
              </a:buCl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904500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719528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431645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29602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157309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endParaRPr lang="en-US"/>
          </a:p>
        </p:txBody>
      </p:sp>
    </p:spTree>
    <p:extLst>
      <p:ext uri="{BB962C8B-B14F-4D97-AF65-F5344CB8AC3E}">
        <p14:creationId xmlns:p14="http://schemas.microsoft.com/office/powerpoint/2010/main" val="62592934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Lst>
  <p:txStyles>
    <p:titleStyle>
      <a:lvl1pPr algn="ctr" defTabSz="342900" rtl="0" eaLnBrk="1" latinLnBrk="0" hangingPunct="1">
        <a:spcBef>
          <a:spcPct val="0"/>
        </a:spcBef>
        <a:buNone/>
        <a:defRPr sz="3000" kern="1200" cap="none">
          <a:ln w="3175" cmpd="sng">
            <a:noFill/>
          </a:ln>
          <a:solidFill>
            <a:schemeClr val="tx1"/>
          </a:solidFill>
          <a:effectLst/>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Arial" panose="020B0604020202020204" pitchFamily="34" charset="0"/>
          <a:ea typeface="+mn-ea"/>
          <a:cs typeface="Arial" panose="020B0604020202020204" pitchFamily="34" charset="0"/>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Arial" panose="020B0604020202020204" pitchFamily="34" charset="0"/>
          <a:ea typeface="+mn-ea"/>
          <a:cs typeface="Arial" panose="020B0604020202020204" pitchFamily="34" charset="0"/>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Arial" panose="020B0604020202020204" pitchFamily="34" charset="0"/>
          <a:ea typeface="+mn-ea"/>
          <a:cs typeface="Arial" panose="020B0604020202020204" pitchFamily="34" charset="0"/>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Arial" panose="020B0604020202020204" pitchFamily="34" charset="0"/>
          <a:ea typeface="+mn-ea"/>
          <a:cs typeface="Arial" panose="020B0604020202020204" pitchFamily="34" charset="0"/>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Arial" panose="020B0604020202020204" pitchFamily="34" charset="0"/>
          <a:ea typeface="+mn-ea"/>
          <a:cs typeface="Arial" panose="020B0604020202020204" pitchFamily="34" charset="0"/>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EpicsExplorer.pdf"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epics_v2.pdf"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package" Target="../embeddings/Microsoft_Excel_Worksheet1.xlsx"/></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1823326" y="1028700"/>
            <a:ext cx="6821906" cy="1725216"/>
          </a:xfrm>
          <a:ln/>
        </p:spPr>
        <p:txBody>
          <a:bodyPr>
            <a:normAutofit/>
          </a:bodyPr>
          <a:lstStyle/>
          <a:p>
            <a:pPr algn="l"/>
            <a:r>
              <a:rPr lang="en-US" altLang="en-US" sz="4100" dirty="0"/>
              <a:t>WISE</a:t>
            </a:r>
            <a:br>
              <a:rPr lang="en-US" altLang="en-US" sz="4100" dirty="0"/>
            </a:br>
            <a:r>
              <a:rPr lang="en-US" altLang="en-US" sz="3300" dirty="0" err="1"/>
              <a:t>Midsemester</a:t>
            </a:r>
            <a:r>
              <a:rPr lang="en-US" altLang="en-US" sz="3300" dirty="0"/>
              <a:t> Design Review </a:t>
            </a:r>
            <a:br>
              <a:rPr lang="en-US" altLang="en-US" sz="3300" dirty="0"/>
            </a:br>
            <a:r>
              <a:rPr lang="en-US" altLang="en-US" sz="3300" dirty="0" smtClean="0"/>
              <a:t>Fall </a:t>
            </a:r>
            <a:r>
              <a:rPr lang="en-US" altLang="en-US" sz="3300" dirty="0"/>
              <a:t>2014</a:t>
            </a:r>
          </a:p>
        </p:txBody>
      </p:sp>
      <p:sp>
        <p:nvSpPr>
          <p:cNvPr id="3074" name="Rectangle 2"/>
          <p:cNvSpPr>
            <a:spLocks noGrp="1" noChangeArrowheads="1"/>
          </p:cNvSpPr>
          <p:nvPr>
            <p:ph type="body" idx="1"/>
          </p:nvPr>
        </p:nvSpPr>
        <p:spPr>
          <a:xfrm>
            <a:off x="1898197" y="2887579"/>
            <a:ext cx="6969077" cy="2171700"/>
          </a:xfrm>
          <a:ln/>
        </p:spPr>
        <p:txBody>
          <a:bodyPr>
            <a:normAutofit/>
          </a:bodyPr>
          <a:lstStyle/>
          <a:p>
            <a:pPr marL="385763" indent="-385763">
              <a:spcBef>
                <a:spcPts val="450"/>
              </a:spcBef>
              <a:buFont typeface="+mj-lt"/>
              <a:buAutoNum type="arabicPeriod"/>
            </a:pPr>
            <a:r>
              <a:rPr lang="en-US" altLang="en-US" sz="2100" dirty="0" smtClean="0"/>
              <a:t>SLHS-VID</a:t>
            </a:r>
            <a:endParaRPr lang="en-US" altLang="en-US" sz="2100" dirty="0"/>
          </a:p>
          <a:p>
            <a:pPr marL="385763" indent="-385763">
              <a:spcBef>
                <a:spcPts val="450"/>
              </a:spcBef>
              <a:buFont typeface="+mj-lt"/>
              <a:buAutoNum type="arabicPeriod"/>
            </a:pPr>
            <a:r>
              <a:rPr lang="en-US" altLang="en-US" sz="2100" dirty="0" smtClean="0"/>
              <a:t>SLAC</a:t>
            </a:r>
            <a:endParaRPr lang="en-US" altLang="en-US" sz="2100" dirty="0"/>
          </a:p>
          <a:p>
            <a:pPr marL="385763" indent="-385763">
              <a:spcBef>
                <a:spcPts val="450"/>
              </a:spcBef>
              <a:buFont typeface="+mj-lt"/>
              <a:buAutoNum type="arabicPeriod"/>
            </a:pPr>
            <a:r>
              <a:rPr lang="en-US" altLang="en-US" sz="2100" dirty="0" smtClean="0"/>
              <a:t>Dining Services</a:t>
            </a:r>
            <a:endParaRPr lang="en-US" altLang="en-US" sz="2100" dirty="0"/>
          </a:p>
          <a:p>
            <a:pPr marL="385763" indent="-385763">
              <a:spcBef>
                <a:spcPts val="450"/>
              </a:spcBef>
              <a:buFont typeface="+mj-lt"/>
              <a:buAutoNum type="arabicPeriod"/>
            </a:pPr>
            <a:r>
              <a:rPr lang="en-US" altLang="en-US" sz="2100" dirty="0" smtClean="0"/>
              <a:t>EPICS Explorer</a:t>
            </a:r>
            <a:endParaRPr lang="en-US" altLang="en-US" sz="2100" dirty="0"/>
          </a:p>
          <a:p>
            <a:pPr marL="385763" indent="-385763">
              <a:spcBef>
                <a:spcPts val="450"/>
              </a:spcBef>
              <a:buFont typeface="+mj-lt"/>
              <a:buAutoNum type="arabicPeriod"/>
            </a:pPr>
            <a:endParaRPr lang="en-US" altLang="en-US" sz="2100" dirty="0"/>
          </a:p>
        </p:txBody>
      </p:sp>
    </p:spTree>
    <p:extLst>
      <p:ext uri="{BB962C8B-B14F-4D97-AF65-F5344CB8AC3E}">
        <p14:creationId xmlns:p14="http://schemas.microsoft.com/office/powerpoint/2010/main" val="414954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RESULTS PAGE</a:t>
            </a:r>
          </a:p>
        </p:txBody>
      </p:sp>
      <p:sp>
        <p:nvSpPr>
          <p:cNvPr id="139" name="Shape 139"/>
          <p:cNvSpPr txBox="1"/>
          <p:nvPr/>
        </p:nvSpPr>
        <p:spPr>
          <a:xfrm>
            <a:off x="862200" y="1556025"/>
            <a:ext cx="3657600" cy="457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972" y="1027121"/>
            <a:ext cx="5096055" cy="4011251"/>
          </a:xfrm>
          <a:prstGeom prst="rect">
            <a:avLst/>
          </a:prstGeom>
          <a:ln>
            <a:solidFill>
              <a:schemeClr val="tx1"/>
            </a:solidFill>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p:cNvPicPr preferRelativeResize="0"/>
          <p:nvPr/>
        </p:nvPicPr>
        <p:blipFill rotWithShape="1">
          <a:blip r:embed="rId3">
            <a:alphaModFix/>
          </a:blip>
          <a:srcRect/>
          <a:stretch/>
        </p:blipFill>
        <p:spPr>
          <a:xfrm rot="-5400000">
            <a:off x="2549487" y="101781"/>
            <a:ext cx="4045022" cy="5698475"/>
          </a:xfrm>
          <a:prstGeom prst="rect">
            <a:avLst/>
          </a:prstGeom>
          <a:noFill/>
          <a:ln>
            <a:noFill/>
          </a:ln>
        </p:spPr>
      </p:pic>
      <p:sp>
        <p:nvSpPr>
          <p:cNvPr id="146" name="Shape 146"/>
          <p:cNvSpPr txBox="1">
            <a:spLocks noGrp="1"/>
          </p:cNvSpPr>
          <p:nvPr>
            <p:ph type="title"/>
          </p:nvPr>
        </p:nvSpPr>
        <p:spPr>
          <a:xfrm>
            <a:off x="2134649" y="143025"/>
            <a:ext cx="4874698" cy="857400"/>
          </a:xfrm>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FRONT-END MOCKUP</a:t>
            </a: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p:cNvPicPr preferRelativeResize="0"/>
          <p:nvPr/>
        </p:nvPicPr>
        <p:blipFill rotWithShape="1">
          <a:blip r:embed="rId3">
            <a:alphaModFix/>
          </a:blip>
          <a:srcRect/>
          <a:stretch/>
        </p:blipFill>
        <p:spPr>
          <a:xfrm>
            <a:off x="0" y="317912"/>
            <a:ext cx="9144001" cy="450767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Shape 156"/>
          <p:cNvPicPr preferRelativeResize="0"/>
          <p:nvPr/>
        </p:nvPicPr>
        <p:blipFill rotWithShape="1">
          <a:blip r:embed="rId3">
            <a:alphaModFix/>
          </a:blip>
          <a:srcRect/>
          <a:stretch/>
        </p:blipFill>
        <p:spPr>
          <a:xfrm>
            <a:off x="0" y="313147"/>
            <a:ext cx="9144001" cy="4517202"/>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3">
            <a:alphaModFix/>
          </a:blip>
          <a:srcRect/>
          <a:stretch/>
        </p:blipFill>
        <p:spPr>
          <a:xfrm>
            <a:off x="0" y="315530"/>
            <a:ext cx="9144001" cy="4512437"/>
          </a:xfrm>
          <a:prstGeom prst="rect">
            <a:avLst/>
          </a:prstGeom>
          <a:noFill/>
          <a:ln>
            <a:noFill/>
          </a:ln>
        </p:spPr>
      </p:pic>
      <p:sp>
        <p:nvSpPr>
          <p:cNvPr id="162" name="Shape 162"/>
          <p:cNvSpPr/>
          <p:nvPr/>
        </p:nvSpPr>
        <p:spPr>
          <a:xfrm>
            <a:off x="8266100" y="1216600"/>
            <a:ext cx="655500" cy="290700"/>
          </a:xfrm>
          <a:prstGeom prst="rightArrow">
            <a:avLst>
              <a:gd name="adj1" fmla="val 50000"/>
              <a:gd name="adj2" fmla="val 50000"/>
            </a:avLst>
          </a:prstGeom>
          <a:solidFill>
            <a:srgbClr val="FF0000"/>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Shape 167"/>
          <p:cNvPicPr preferRelativeResize="0"/>
          <p:nvPr/>
        </p:nvPicPr>
        <p:blipFill rotWithShape="1">
          <a:blip r:embed="rId3">
            <a:alphaModFix/>
          </a:blip>
          <a:srcRect/>
          <a:stretch/>
        </p:blipFill>
        <p:spPr>
          <a:xfrm>
            <a:off x="0" y="310764"/>
            <a:ext cx="9144001" cy="4521968"/>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dirty="0">
                <a:latin typeface="Cantarell"/>
              </a:rPr>
              <a:t>TECHNOLOGY</a:t>
            </a:r>
          </a:p>
        </p:txBody>
      </p:sp>
      <p:sp>
        <p:nvSpPr>
          <p:cNvPr id="173" name="Shape 173"/>
          <p:cNvSpPr txBox="1">
            <a:spLocks noGrp="1"/>
          </p:cNvSpPr>
          <p:nvPr>
            <p:ph type="body" idx="1"/>
          </p:nvPr>
        </p:nvSpPr>
        <p:spPr>
          <a:prstGeom prst="rect">
            <a:avLst/>
          </a:prstGeom>
        </p:spPr>
        <p:txBody>
          <a:bodyPr lIns="91425" tIns="91425" rIns="91425" bIns="91425" anchor="t" anchorCtr="0">
            <a:noAutofit/>
          </a:bodyPr>
          <a:lstStyle/>
          <a:p>
            <a:pPr marL="482600" lvl="0" indent="-342900" rtl="0">
              <a:spcBef>
                <a:spcPts val="0"/>
              </a:spcBef>
              <a:buClr>
                <a:schemeClr val="lt1"/>
              </a:buClr>
              <a:buSzPct val="150000"/>
              <a:buFont typeface="Arial" panose="020B0604020202020204" pitchFamily="34" charset="0"/>
              <a:buChar char="•"/>
            </a:pPr>
            <a:r>
              <a:rPr lang="en" sz="2400" dirty="0">
                <a:latin typeface="Cantarell"/>
              </a:rPr>
              <a:t>JavaScript/HTML/CSS</a:t>
            </a:r>
          </a:p>
          <a:p>
            <a:pPr marL="482600" lvl="0" indent="-342900" rtl="0">
              <a:spcBef>
                <a:spcPts val="0"/>
              </a:spcBef>
              <a:buClr>
                <a:schemeClr val="lt1"/>
              </a:buClr>
              <a:buSzPct val="150000"/>
              <a:buFont typeface="Arial" panose="020B0604020202020204" pitchFamily="34" charset="0"/>
              <a:buChar char="•"/>
            </a:pPr>
            <a:r>
              <a:rPr lang="en" sz="2400" dirty="0">
                <a:latin typeface="Cantarell"/>
              </a:rPr>
              <a:t>HTML5 Boilerplate</a:t>
            </a:r>
          </a:p>
          <a:p>
            <a:pPr marL="482600" lvl="0" indent="-342900" rtl="0">
              <a:spcBef>
                <a:spcPts val="0"/>
              </a:spcBef>
              <a:buClr>
                <a:schemeClr val="lt1"/>
              </a:buClr>
              <a:buSzPct val="150000"/>
              <a:buFont typeface="Arial" panose="020B0604020202020204" pitchFamily="34" charset="0"/>
              <a:buChar char="•"/>
            </a:pPr>
            <a:r>
              <a:rPr lang="en" sz="2400" dirty="0">
                <a:latin typeface="Cantarell"/>
              </a:rPr>
              <a:t>Bootstrap</a:t>
            </a:r>
          </a:p>
          <a:p>
            <a:pPr marL="482600" lvl="0" indent="-342900" rtl="0">
              <a:spcBef>
                <a:spcPts val="0"/>
              </a:spcBef>
              <a:buClr>
                <a:schemeClr val="lt1"/>
              </a:buClr>
              <a:buSzPct val="150000"/>
              <a:buFont typeface="Arial" panose="020B0604020202020204" pitchFamily="34" charset="0"/>
              <a:buChar char="•"/>
            </a:pPr>
            <a:r>
              <a:rPr lang="en" sz="2400" dirty="0">
                <a:latin typeface="Cantarell"/>
              </a:rPr>
              <a:t>jQuery</a:t>
            </a:r>
          </a:p>
          <a:p>
            <a:pPr marL="482600" lvl="0" indent="-342900">
              <a:spcBef>
                <a:spcPts val="0"/>
              </a:spcBef>
              <a:buClr>
                <a:schemeClr val="lt1"/>
              </a:buClr>
              <a:buSzPct val="150000"/>
              <a:buFont typeface="Arial" panose="020B0604020202020204" pitchFamily="34" charset="0"/>
              <a:buChar char="•"/>
            </a:pPr>
            <a:r>
              <a:rPr lang="en" sz="2400" dirty="0">
                <a:latin typeface="Cantarell"/>
              </a:rPr>
              <a:t>Sidr</a:t>
            </a: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SEMESTER GOALS</a:t>
            </a:r>
          </a:p>
        </p:txBody>
      </p:sp>
      <p:sp>
        <p:nvSpPr>
          <p:cNvPr id="179" name="Shape 179"/>
          <p:cNvSpPr txBox="1">
            <a:spLocks noGrp="1"/>
          </p:cNvSpPr>
          <p:nvPr>
            <p:ph type="body" idx="1"/>
          </p:nvPr>
        </p:nvSpPr>
        <p:spPr>
          <a:xfrm>
            <a:off x="914400" y="1417821"/>
            <a:ext cx="8229600" cy="3725679"/>
          </a:xfrm>
          <a:prstGeom prst="rect">
            <a:avLst/>
          </a:prstGeom>
          <a:noFill/>
          <a:ln>
            <a:noFill/>
          </a:ln>
        </p:spPr>
        <p:txBody>
          <a:bodyPr lIns="91425" tIns="91425" rIns="91425" bIns="91425" anchor="t" anchorCtr="0">
            <a:noAutofit/>
          </a:bodyPr>
          <a:lstStyle/>
          <a:p>
            <a:pPr marL="457200" marR="0" lvl="0" indent="-381000" algn="l" rtl="0">
              <a:lnSpc>
                <a:spcPct val="90000"/>
              </a:lnSpc>
              <a:spcBef>
                <a:spcPts val="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Fully implement the multiple choice and summary sections of the form</a:t>
            </a:r>
          </a:p>
          <a:p>
            <a:pPr marL="457200" marR="0" lvl="0" indent="-381000" algn="l" rtl="0">
              <a:lnSpc>
                <a:spcPct val="90000"/>
              </a:lnSpc>
              <a:spcBef>
                <a:spcPts val="15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Implement timestamp/set progression functionality with YouTube player</a:t>
            </a:r>
          </a:p>
          <a:p>
            <a:pPr marL="457200" marR="0" lvl="0" indent="-381000" algn="l" rtl="0">
              <a:lnSpc>
                <a:spcPct val="90000"/>
              </a:lnSpc>
              <a:spcBef>
                <a:spcPts val="150"/>
              </a:spcBef>
              <a:spcAft>
                <a:spcPts val="15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Incorporate an examination video from the partner</a:t>
            </a: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NEXT SEMESTER GOALS</a:t>
            </a:r>
          </a:p>
        </p:txBody>
      </p:sp>
      <p:pic>
        <p:nvPicPr>
          <p:cNvPr id="186" name="Shape 186"/>
          <p:cNvPicPr preferRelativeResize="0"/>
          <p:nvPr/>
        </p:nvPicPr>
        <p:blipFill>
          <a:blip r:embed="rId3">
            <a:alphaModFix/>
          </a:blip>
          <a:stretch>
            <a:fillRect/>
          </a:stretch>
        </p:blipFill>
        <p:spPr>
          <a:xfrm>
            <a:off x="1600200" y="1140412"/>
            <a:ext cx="5943600" cy="35433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ctrTitle"/>
          </p:nvPr>
        </p:nvSpPr>
        <p:spPr>
          <a:xfrm>
            <a:off x="2196299" y="1479478"/>
            <a:ext cx="6430967" cy="634144"/>
          </a:xfrm>
          <a:prstGeom prst="rect">
            <a:avLst/>
          </a:prstGeom>
          <a:noFill/>
          <a:ln>
            <a:noFill/>
          </a:ln>
        </p:spPr>
        <p:txBody>
          <a:bodyPr lIns="91425" tIns="91425" rIns="91425" bIns="91425" anchor="b" anchorCtr="0">
            <a:noAutofit/>
          </a:bodyPr>
          <a:lstStyle/>
          <a:p>
            <a:pPr marL="0" marR="0" lvl="0" indent="0" algn="ctr" rtl="0">
              <a:lnSpc>
                <a:spcPct val="80000"/>
              </a:lnSpc>
              <a:spcBef>
                <a:spcPts val="0"/>
              </a:spcBef>
              <a:buClr>
                <a:schemeClr val="dk1"/>
              </a:buClr>
              <a:buSzPct val="25000"/>
              <a:buFont typeface="Cantarell"/>
              <a:buNone/>
            </a:pPr>
            <a:r>
              <a:rPr lang="en" sz="3600" b="0" i="0" u="none" strike="noStrike" cap="none" baseline="0" dirty="0" smtClean="0">
                <a:solidFill>
                  <a:schemeClr val="dk1"/>
                </a:solidFill>
                <a:latin typeface="Cantarell"/>
                <a:ea typeface="Cantarell"/>
                <a:cs typeface="Cantarell"/>
                <a:sym typeface="Cantarell"/>
              </a:rPr>
              <a:t>Thank</a:t>
            </a:r>
            <a:r>
              <a:rPr lang="en" sz="3600" b="0" i="0" u="none" strike="noStrike" cap="none" dirty="0" smtClean="0">
                <a:solidFill>
                  <a:schemeClr val="dk1"/>
                </a:solidFill>
                <a:latin typeface="Cantarell"/>
                <a:ea typeface="Cantarell"/>
                <a:cs typeface="Cantarell"/>
                <a:sym typeface="Cantarell"/>
              </a:rPr>
              <a:t> You</a:t>
            </a:r>
            <a:r>
              <a:rPr lang="en" sz="3600" b="0" i="0" u="none" strike="noStrike" cap="none" baseline="0" dirty="0" smtClean="0">
                <a:solidFill>
                  <a:schemeClr val="dk1"/>
                </a:solidFill>
                <a:latin typeface="Cantarell"/>
                <a:ea typeface="Cantarell"/>
                <a:cs typeface="Cantarell"/>
                <a:sym typeface="Cantarell"/>
              </a:rPr>
              <a:t>!</a:t>
            </a:r>
            <a:endParaRPr lang="en" sz="3600" b="0" i="0" u="none" strike="noStrike" cap="none" baseline="0" dirty="0">
              <a:solidFill>
                <a:schemeClr val="dk1"/>
              </a:solidFill>
              <a:latin typeface="Cantarell"/>
              <a:ea typeface="Cantarell"/>
              <a:cs typeface="Cantarell"/>
              <a:sym typeface="Cantarell"/>
            </a:endParaRPr>
          </a:p>
        </p:txBody>
      </p:sp>
      <p:sp>
        <p:nvSpPr>
          <p:cNvPr id="192" name="Shape 192"/>
          <p:cNvSpPr txBox="1">
            <a:spLocks noGrp="1"/>
          </p:cNvSpPr>
          <p:nvPr>
            <p:ph type="subTitle" idx="1"/>
          </p:nvPr>
        </p:nvSpPr>
        <p:spPr>
          <a:xfrm>
            <a:off x="2791415" y="2113622"/>
            <a:ext cx="5240734" cy="1041401"/>
          </a:xfrm>
          <a:prstGeom prst="rect">
            <a:avLst/>
          </a:prstGeom>
          <a:noFill/>
          <a:ln>
            <a:noFill/>
          </a:ln>
        </p:spPr>
        <p:txBody>
          <a:bodyPr lIns="91425" tIns="91425" rIns="91425" bIns="91425" anchor="t" anchorCtr="0">
            <a:noAutofit/>
          </a:bodyPr>
          <a:lstStyle/>
          <a:p>
            <a:pPr marL="0" marR="0" lvl="0" indent="0" algn="ctr" rtl="0">
              <a:lnSpc>
                <a:spcPct val="90000"/>
              </a:lnSpc>
              <a:spcBef>
                <a:spcPts val="0"/>
              </a:spcBef>
              <a:spcAft>
                <a:spcPts val="150"/>
              </a:spcAft>
              <a:buClr>
                <a:schemeClr val="lt1"/>
              </a:buClr>
              <a:buSzPct val="25000"/>
              <a:buFont typeface="Noto Symbol"/>
              <a:buNone/>
            </a:pPr>
            <a:r>
              <a:rPr lang="en" sz="2000" b="0" i="0" u="none" strike="noStrike" cap="none" baseline="0" dirty="0">
                <a:solidFill>
                  <a:schemeClr val="lt1"/>
                </a:solidFill>
                <a:latin typeface="Cantarell"/>
                <a:ea typeface="Cantarell"/>
                <a:cs typeface="Cantarell"/>
                <a:sym typeface="Cantarell"/>
              </a:rPr>
              <a:t>Any Questions?</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4572000" y="893851"/>
            <a:ext cx="3937372" cy="837265"/>
          </a:xfrm>
          <a:prstGeom prst="rect">
            <a:avLst/>
          </a:prstGeom>
          <a:noFill/>
          <a:ln>
            <a:noFill/>
          </a:ln>
        </p:spPr>
        <p:txBody>
          <a:bodyPr lIns="91425" tIns="91425" rIns="91425" bIns="91425" anchor="b" anchorCtr="0">
            <a:noAutofit/>
          </a:bodyPr>
          <a:lstStyle/>
          <a:p>
            <a:pPr marL="0" marR="0" lvl="0" indent="0" algn="ctr" rtl="0">
              <a:lnSpc>
                <a:spcPct val="80000"/>
              </a:lnSpc>
              <a:spcBef>
                <a:spcPts val="0"/>
              </a:spcBef>
              <a:buClr>
                <a:schemeClr val="dk1"/>
              </a:buClr>
              <a:buSzPct val="25000"/>
              <a:buFont typeface="Cantarell"/>
              <a:buNone/>
            </a:pPr>
            <a:r>
              <a:rPr lang="en" sz="4100" dirty="0" smtClean="0">
                <a:solidFill>
                  <a:schemeClr val="dk1"/>
                </a:solidFill>
                <a:latin typeface="Cantarell"/>
                <a:ea typeface="Cantarell"/>
                <a:cs typeface="Cantarell"/>
                <a:sym typeface="Cantarell"/>
              </a:rPr>
              <a:t>SLHS-VID</a:t>
            </a:r>
            <a:endParaRPr lang="en" sz="4100" b="0" i="0" u="none" strike="noStrike" cap="none" baseline="0" dirty="0">
              <a:solidFill>
                <a:schemeClr val="dk1"/>
              </a:solidFill>
              <a:latin typeface="Cantarell"/>
              <a:ea typeface="Cantarell"/>
              <a:cs typeface="Cantarell"/>
              <a:sym typeface="Cantarell"/>
            </a:endParaRPr>
          </a:p>
        </p:txBody>
      </p:sp>
      <p:sp>
        <p:nvSpPr>
          <p:cNvPr id="89" name="Shape 89"/>
          <p:cNvSpPr txBox="1"/>
          <p:nvPr/>
        </p:nvSpPr>
        <p:spPr>
          <a:xfrm>
            <a:off x="4178100" y="2016549"/>
            <a:ext cx="3657600" cy="9867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 sz="2100" i="0" u="none" strike="noStrike" cap="none" baseline="0" dirty="0">
                <a:solidFill>
                  <a:srgbClr val="000000"/>
                </a:solidFill>
                <a:latin typeface="Arial"/>
                <a:ea typeface="Arial"/>
                <a:cs typeface="Arial"/>
                <a:sym typeface="Arial"/>
                <a:rtl val="0"/>
              </a:rPr>
              <a:t>Jimmy Dixon</a:t>
            </a:r>
          </a:p>
          <a:p>
            <a:pPr marL="0" marR="0" lvl="0" indent="0" algn="r" rtl="0">
              <a:lnSpc>
                <a:spcPct val="100000"/>
              </a:lnSpc>
              <a:spcBef>
                <a:spcPts val="0"/>
              </a:spcBef>
              <a:spcAft>
                <a:spcPts val="0"/>
              </a:spcAft>
              <a:buClr>
                <a:srgbClr val="000000"/>
              </a:buClr>
              <a:buSzPct val="25000"/>
              <a:buFont typeface="Arial"/>
              <a:buNone/>
            </a:pPr>
            <a:r>
              <a:rPr lang="en" sz="2100" i="0" u="none" strike="noStrike" cap="none" baseline="0" dirty="0">
                <a:solidFill>
                  <a:srgbClr val="000000"/>
                </a:solidFill>
                <a:latin typeface="Arial"/>
                <a:ea typeface="Arial"/>
                <a:cs typeface="Arial"/>
                <a:sym typeface="Arial"/>
                <a:rtl val="0"/>
              </a:rPr>
              <a:t>Matthew Pace</a:t>
            </a:r>
          </a:p>
          <a:p>
            <a:pPr marL="0" marR="0" lvl="0" indent="0" algn="r" rtl="0">
              <a:lnSpc>
                <a:spcPct val="100000"/>
              </a:lnSpc>
              <a:spcBef>
                <a:spcPts val="0"/>
              </a:spcBef>
              <a:spcAft>
                <a:spcPts val="0"/>
              </a:spcAft>
              <a:buClr>
                <a:srgbClr val="000000"/>
              </a:buClr>
              <a:buSzPct val="25000"/>
              <a:buFont typeface="Arial"/>
              <a:buNone/>
            </a:pPr>
            <a:r>
              <a:rPr lang="en" sz="2100" i="0" u="none" strike="noStrike" cap="none" baseline="0" dirty="0">
                <a:solidFill>
                  <a:srgbClr val="000000"/>
                </a:solidFill>
                <a:latin typeface="Arial"/>
                <a:ea typeface="Arial"/>
                <a:cs typeface="Arial"/>
                <a:sym typeface="Arial"/>
                <a:rtl val="0"/>
              </a:rPr>
              <a:t>Ze An</a:t>
            </a: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841774"/>
            <a:ext cx="5829300" cy="1028591"/>
          </a:xfrm>
        </p:spPr>
        <p:txBody>
          <a:bodyPr>
            <a:noAutofit/>
          </a:bodyPr>
          <a:lstStyle/>
          <a:p>
            <a:r>
              <a:rPr lang="en-US" sz="4100" dirty="0" smtClean="0"/>
              <a:t>EPICS-SLAC</a:t>
            </a:r>
            <a:endParaRPr lang="en-US" sz="4100" dirty="0"/>
          </a:p>
        </p:txBody>
      </p:sp>
      <p:sp>
        <p:nvSpPr>
          <p:cNvPr id="3" name="Subtitle 2"/>
          <p:cNvSpPr>
            <a:spLocks noGrp="1"/>
          </p:cNvSpPr>
          <p:nvPr>
            <p:ph type="subTitle" idx="1"/>
          </p:nvPr>
        </p:nvSpPr>
        <p:spPr>
          <a:xfrm>
            <a:off x="3000375" y="2553458"/>
            <a:ext cx="5143500" cy="2208402"/>
          </a:xfrm>
        </p:spPr>
        <p:txBody>
          <a:bodyPr>
            <a:normAutofit/>
          </a:bodyPr>
          <a:lstStyle/>
          <a:p>
            <a:r>
              <a:rPr lang="en-US" sz="2100" b="1" dirty="0" smtClean="0"/>
              <a:t>Henry Heim</a:t>
            </a:r>
          </a:p>
          <a:p>
            <a:r>
              <a:rPr lang="en-US" sz="2100" b="1" dirty="0" smtClean="0"/>
              <a:t>Zhaowei Liang</a:t>
            </a:r>
          </a:p>
          <a:p>
            <a:r>
              <a:rPr lang="en-US" sz="2100" b="1" dirty="0" smtClean="0"/>
              <a:t>Deep Randhawa</a:t>
            </a:r>
          </a:p>
          <a:p>
            <a:endParaRPr lang="en-US" sz="2100" dirty="0"/>
          </a:p>
        </p:txBody>
      </p:sp>
    </p:spTree>
    <p:extLst>
      <p:ext uri="{BB962C8B-B14F-4D97-AF65-F5344CB8AC3E}">
        <p14:creationId xmlns:p14="http://schemas.microsoft.com/office/powerpoint/2010/main" val="4022098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36365"/>
            <a:ext cx="7514035" cy="1314449"/>
          </a:xfrm>
        </p:spPr>
        <p:txBody>
          <a:bodyPr/>
          <a:lstStyle/>
          <a:p>
            <a:r>
              <a:rPr lang="en-US" dirty="0" smtClean="0"/>
              <a:t>EPICS Explorer</a:t>
            </a:r>
            <a:endParaRPr lang="en-US" dirty="0"/>
          </a:p>
        </p:txBody>
      </p:sp>
      <p:sp>
        <p:nvSpPr>
          <p:cNvPr id="4" name="Content Placeholder 3"/>
          <p:cNvSpPr>
            <a:spLocks noGrp="1"/>
          </p:cNvSpPr>
          <p:nvPr>
            <p:ph sz="half" idx="1"/>
          </p:nvPr>
        </p:nvSpPr>
        <p:spPr>
          <a:xfrm>
            <a:off x="1001266" y="1254493"/>
            <a:ext cx="2295295" cy="3065002"/>
          </a:xfrm>
        </p:spPr>
        <p:txBody>
          <a:bodyPr>
            <a:normAutofit/>
          </a:bodyPr>
          <a:lstStyle/>
          <a:p>
            <a:pPr marL="0" indent="0">
              <a:buNone/>
            </a:pPr>
            <a:r>
              <a:rPr lang="en-US" sz="2400" b="1" dirty="0"/>
              <a:t>Project Partner</a:t>
            </a:r>
            <a:endParaRPr lang="en-US" sz="2400" dirty="0"/>
          </a:p>
          <a:p>
            <a:pPr marL="0" indent="0">
              <a:buNone/>
            </a:pPr>
            <a:r>
              <a:rPr lang="en-US" sz="2400" dirty="0"/>
              <a:t>Roberta Williams</a:t>
            </a:r>
            <a:r>
              <a:rPr lang="en-US" dirty="0" smtClean="0"/>
              <a:t/>
            </a:r>
            <a:br>
              <a:rPr lang="en-US" dirty="0" smtClean="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488" y="1254494"/>
            <a:ext cx="4014821" cy="13989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488" y="2786995"/>
            <a:ext cx="2207419" cy="735806"/>
          </a:xfrm>
          <a:prstGeom prst="rect">
            <a:avLst/>
          </a:prstGeom>
        </p:spPr>
      </p:pic>
    </p:spTree>
    <p:extLst>
      <p:ext uri="{BB962C8B-B14F-4D97-AF65-F5344CB8AC3E}">
        <p14:creationId xmlns:p14="http://schemas.microsoft.com/office/powerpoint/2010/main" val="18115336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78465" y="182097"/>
            <a:ext cx="1598836" cy="1331134"/>
          </a:xfrm>
          <a:prstGeom prst="rect">
            <a:avLst/>
          </a:prstGeom>
          <a:noFill/>
        </p:spPr>
        <p:txBody>
          <a:bodyPr wrap="none" lIns="68580" tIns="34290" rIns="68580" bIns="34290">
            <a:spAutoFit/>
          </a:bodyPr>
          <a:lstStyle/>
          <a:p>
            <a:pPr algn="ctr"/>
            <a:r>
              <a:rPr lang="en-US" sz="4100" dirty="0">
                <a:ln w="0"/>
                <a:solidFill>
                  <a:schemeClr val="tx1"/>
                </a:solidFill>
                <a:effectLst>
                  <a:outerShdw blurRad="38100" dist="19050" dir="2700000" algn="tl" rotWithShape="0">
                    <a:schemeClr val="dk1">
                      <a:alpha val="40000"/>
                    </a:schemeClr>
                  </a:outerShdw>
                </a:effectLst>
              </a:rPr>
              <a:t>GOAL</a:t>
            </a:r>
          </a:p>
          <a:p>
            <a:pPr algn="ctr"/>
            <a:endParaRPr lang="en-US" sz="4100" dirty="0">
              <a:ln w="0"/>
              <a:solidFill>
                <a:schemeClr val="tx1"/>
              </a:solidFill>
              <a:effectLst>
                <a:outerShdw blurRad="38100" dist="19050" dir="2700000" algn="tl" rotWithShape="0">
                  <a:schemeClr val="dk1">
                    <a:alpha val="40000"/>
                  </a:schemeClr>
                </a:outerShdw>
              </a:effectLst>
            </a:endParaRPr>
          </a:p>
        </p:txBody>
      </p:sp>
      <p:sp>
        <p:nvSpPr>
          <p:cNvPr id="6" name="TextBox 5"/>
          <p:cNvSpPr txBox="1"/>
          <p:nvPr/>
        </p:nvSpPr>
        <p:spPr>
          <a:xfrm>
            <a:off x="1754629" y="1372156"/>
            <a:ext cx="6446504" cy="2285241"/>
          </a:xfrm>
          <a:prstGeom prst="rect">
            <a:avLst/>
          </a:prstGeom>
          <a:noFill/>
        </p:spPr>
        <p:txBody>
          <a:bodyPr wrap="square" lIns="68580" tIns="34290" rIns="68580" bIns="34290" rtlCol="0">
            <a:spAutoFit/>
          </a:bodyPr>
          <a:lstStyle/>
          <a:p>
            <a:r>
              <a:rPr lang="en-US" sz="3600" dirty="0"/>
              <a:t>To provide a visual simulation for audiology students to practice testing different types of hearing loss.</a:t>
            </a:r>
          </a:p>
        </p:txBody>
      </p:sp>
    </p:spTree>
    <p:extLst>
      <p:ext uri="{BB962C8B-B14F-4D97-AF65-F5344CB8AC3E}">
        <p14:creationId xmlns:p14="http://schemas.microsoft.com/office/powerpoint/2010/main" val="2059205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8104" y="0"/>
            <a:ext cx="4341573" cy="700192"/>
          </a:xfrm>
          <a:prstGeom prst="rect">
            <a:avLst/>
          </a:prstGeom>
          <a:noFill/>
        </p:spPr>
        <p:txBody>
          <a:bodyPr wrap="none" lIns="68580" tIns="34290" rIns="68580" bIns="34290">
            <a:spAutoFit/>
          </a:bodyPr>
          <a:lstStyle/>
          <a:p>
            <a:pPr algn="ctr"/>
            <a:r>
              <a:rPr lang="en-US" sz="4100" dirty="0">
                <a:ln w="0"/>
                <a:solidFill>
                  <a:schemeClr val="tx1"/>
                </a:solidFill>
                <a:effectLst>
                  <a:outerShdw blurRad="38100" dist="19050" dir="2700000" algn="tl" rotWithShape="0">
                    <a:schemeClr val="dk1">
                      <a:alpha val="40000"/>
                    </a:schemeClr>
                  </a:outerShdw>
                </a:effectLst>
              </a:rPr>
              <a:t>What we inherited</a:t>
            </a:r>
          </a:p>
        </p:txBody>
      </p:sp>
      <p:pic>
        <p:nvPicPr>
          <p:cNvPr id="5" name="Picture 4"/>
          <p:cNvPicPr>
            <a:picLocks noChangeAspect="1"/>
          </p:cNvPicPr>
          <p:nvPr/>
        </p:nvPicPr>
        <p:blipFill>
          <a:blip r:embed="rId3"/>
          <a:stretch>
            <a:fillRect/>
          </a:stretch>
        </p:blipFill>
        <p:spPr>
          <a:xfrm>
            <a:off x="1469571" y="692497"/>
            <a:ext cx="7038635" cy="3913616"/>
          </a:xfrm>
          <a:prstGeom prst="rect">
            <a:avLst/>
          </a:prstGeom>
        </p:spPr>
      </p:pic>
    </p:spTree>
    <p:extLst>
      <p:ext uri="{BB962C8B-B14F-4D97-AF65-F5344CB8AC3E}">
        <p14:creationId xmlns:p14="http://schemas.microsoft.com/office/powerpoint/2010/main" val="35724502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727459" y="293133"/>
            <a:ext cx="4341573" cy="700192"/>
          </a:xfrm>
          <a:prstGeom prst="rect">
            <a:avLst/>
          </a:prstGeom>
          <a:noFill/>
        </p:spPr>
        <p:txBody>
          <a:bodyPr wrap="none" lIns="68580" tIns="34290" rIns="68580" bIns="34290">
            <a:spAutoFit/>
          </a:bodyPr>
          <a:lstStyle/>
          <a:p>
            <a:pPr algn="ctr"/>
            <a:r>
              <a:rPr lang="en-US" sz="4100" dirty="0">
                <a:ln w="0"/>
                <a:effectLst>
                  <a:outerShdw blurRad="38100" dist="19050" dir="2700000" algn="tl" rotWithShape="0">
                    <a:schemeClr val="dk1">
                      <a:alpha val="40000"/>
                    </a:schemeClr>
                  </a:outerShdw>
                </a:effectLst>
              </a:rPr>
              <a:t>What we inherited</a:t>
            </a:r>
          </a:p>
        </p:txBody>
      </p:sp>
      <p:sp>
        <p:nvSpPr>
          <p:cNvPr id="10" name="TextBox 9"/>
          <p:cNvSpPr txBox="1"/>
          <p:nvPr/>
        </p:nvSpPr>
        <p:spPr>
          <a:xfrm>
            <a:off x="2169038" y="1497563"/>
            <a:ext cx="4758942" cy="2593018"/>
          </a:xfrm>
          <a:prstGeom prst="rect">
            <a:avLst/>
          </a:prstGeom>
          <a:noFill/>
        </p:spPr>
        <p:txBody>
          <a:bodyPr wrap="square" lIns="68580" tIns="34290" rIns="68580" bIns="34290" rtlCol="0">
            <a:spAutoFit/>
          </a:bodyPr>
          <a:lstStyle/>
          <a:p>
            <a:pPr marL="214313" indent="-214313">
              <a:buFont typeface="Arial" panose="020B0604020202020204" pitchFamily="34" charset="0"/>
              <a:buChar char="•"/>
            </a:pPr>
            <a:r>
              <a:rPr lang="en-US" sz="2700" dirty="0"/>
              <a:t>Unnecessary buttons</a:t>
            </a:r>
          </a:p>
          <a:p>
            <a:pPr marL="214313" indent="-214313">
              <a:buFont typeface="Arial" panose="020B0604020202020204" pitchFamily="34" charset="0"/>
              <a:buChar char="•"/>
            </a:pPr>
            <a:r>
              <a:rPr lang="en-US" sz="2700" dirty="0"/>
              <a:t>Small text in header </a:t>
            </a:r>
          </a:p>
          <a:p>
            <a:pPr marL="214313" indent="-214313">
              <a:buFont typeface="Arial" panose="020B0604020202020204" pitchFamily="34" charset="0"/>
              <a:buChar char="•"/>
            </a:pPr>
            <a:r>
              <a:rPr lang="en-US" sz="2700" dirty="0"/>
              <a:t>Channels are confusing</a:t>
            </a:r>
          </a:p>
          <a:p>
            <a:pPr marL="214313" indent="-214313">
              <a:buFont typeface="Arial" panose="020B0604020202020204" pitchFamily="34" charset="0"/>
              <a:buChar char="•"/>
            </a:pPr>
            <a:r>
              <a:rPr lang="en-US" sz="2700" dirty="0"/>
              <a:t>Not everything is functional</a:t>
            </a:r>
          </a:p>
          <a:p>
            <a:endParaRPr lang="en-US" dirty="0" smtClean="0"/>
          </a:p>
          <a:p>
            <a:pPr marL="214313" indent="-214313">
              <a:buFont typeface="Arial" panose="020B0604020202020204" pitchFamily="34" charset="0"/>
              <a:buChar char="•"/>
            </a:pPr>
            <a:endParaRPr lang="en-US" dirty="0" smtClean="0"/>
          </a:p>
          <a:p>
            <a:pPr marL="214313" indent="-214313">
              <a:buFont typeface="Arial" panose="020B0604020202020204" pitchFamily="34" charset="0"/>
              <a:buChar char="•"/>
            </a:pPr>
            <a:endParaRPr lang="en-US" dirty="0" smtClean="0"/>
          </a:p>
          <a:p>
            <a:pPr marL="214313" indent="-214313">
              <a:buFont typeface="Arial" panose="020B0604020202020204" pitchFamily="34" charset="0"/>
              <a:buChar char="•"/>
            </a:pPr>
            <a:endParaRPr lang="en-US" dirty="0"/>
          </a:p>
        </p:txBody>
      </p:sp>
    </p:spTree>
    <p:extLst>
      <p:ext uri="{BB962C8B-B14F-4D97-AF65-F5344CB8AC3E}">
        <p14:creationId xmlns:p14="http://schemas.microsoft.com/office/powerpoint/2010/main" val="2120877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01660" y="156921"/>
            <a:ext cx="5596725" cy="700192"/>
          </a:xfrm>
          <a:prstGeom prst="rect">
            <a:avLst/>
          </a:prstGeom>
          <a:noFill/>
        </p:spPr>
        <p:txBody>
          <a:bodyPr wrap="none" lIns="68580" tIns="34290" rIns="68580" bIns="34290">
            <a:spAutoFit/>
          </a:bodyPr>
          <a:lstStyle/>
          <a:p>
            <a:r>
              <a:rPr lang="en-US" sz="4100" dirty="0"/>
              <a:t>What we’re focusing on</a:t>
            </a:r>
          </a:p>
        </p:txBody>
      </p:sp>
      <p:sp>
        <p:nvSpPr>
          <p:cNvPr id="8" name="TextBox 7"/>
          <p:cNvSpPr txBox="1"/>
          <p:nvPr/>
        </p:nvSpPr>
        <p:spPr>
          <a:xfrm>
            <a:off x="1814014" y="1525319"/>
            <a:ext cx="5745804" cy="1731243"/>
          </a:xfrm>
          <a:prstGeom prst="rect">
            <a:avLst/>
          </a:prstGeom>
          <a:noFill/>
        </p:spPr>
        <p:txBody>
          <a:bodyPr wrap="none" lIns="68580" tIns="34290" rIns="68580" bIns="34290" rtlCol="0">
            <a:spAutoFit/>
          </a:bodyPr>
          <a:lstStyle/>
          <a:p>
            <a:pPr marL="428625" indent="-428625">
              <a:buFont typeface="Arial" panose="020B0604020202020204" pitchFamily="34" charset="0"/>
              <a:buChar char="•"/>
            </a:pPr>
            <a:r>
              <a:rPr lang="en-US" sz="2700" dirty="0"/>
              <a:t>Minor layout tweaks</a:t>
            </a:r>
          </a:p>
          <a:p>
            <a:pPr marL="428625" indent="-428625">
              <a:buFont typeface="Arial" panose="020B0604020202020204" pitchFamily="34" charset="0"/>
              <a:buChar char="•"/>
            </a:pPr>
            <a:r>
              <a:rPr lang="en-US" sz="2700" dirty="0"/>
              <a:t>Adding necessary functionality</a:t>
            </a:r>
          </a:p>
          <a:p>
            <a:pPr marL="428625" indent="-428625">
              <a:buFont typeface="Arial" panose="020B0604020202020204" pitchFamily="34" charset="0"/>
              <a:buChar char="•"/>
            </a:pPr>
            <a:r>
              <a:rPr lang="en-US" sz="2700" dirty="0"/>
              <a:t>Small user-friendly tweaks</a:t>
            </a:r>
          </a:p>
          <a:p>
            <a:pPr marL="428625" indent="-428625">
              <a:buFont typeface="Arial" panose="020B0604020202020204" pitchFamily="34" charset="0"/>
              <a:buChar char="•"/>
            </a:pPr>
            <a:r>
              <a:rPr lang="en-US" sz="2700" dirty="0"/>
              <a:t>Making code programmer-friendly</a:t>
            </a:r>
          </a:p>
        </p:txBody>
      </p:sp>
    </p:spTree>
    <p:extLst>
      <p:ext uri="{BB962C8B-B14F-4D97-AF65-F5344CB8AC3E}">
        <p14:creationId xmlns:p14="http://schemas.microsoft.com/office/powerpoint/2010/main" val="40429063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628" y="1"/>
            <a:ext cx="7514035" cy="958421"/>
          </a:xfrm>
        </p:spPr>
        <p:txBody>
          <a:bodyPr>
            <a:normAutofit/>
          </a:bodyPr>
          <a:lstStyle/>
          <a:p>
            <a:r>
              <a:rPr lang="en-US" sz="4500" dirty="0"/>
              <a:t>Layout changes</a:t>
            </a:r>
          </a:p>
        </p:txBody>
      </p:sp>
      <p:pic>
        <p:nvPicPr>
          <p:cNvPr id="4" name="Picture 3"/>
          <p:cNvPicPr>
            <a:picLocks noChangeAspect="1"/>
          </p:cNvPicPr>
          <p:nvPr/>
        </p:nvPicPr>
        <p:blipFill>
          <a:blip r:embed="rId3"/>
          <a:stretch>
            <a:fillRect/>
          </a:stretch>
        </p:blipFill>
        <p:spPr>
          <a:xfrm>
            <a:off x="1417858" y="958420"/>
            <a:ext cx="3512976" cy="195328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7858" y="2987256"/>
            <a:ext cx="3512976" cy="1681472"/>
          </a:xfrm>
          <a:prstGeom prst="rect">
            <a:avLst/>
          </a:prstGeom>
        </p:spPr>
      </p:pic>
      <p:sp>
        <p:nvSpPr>
          <p:cNvPr id="6" name="TextBox 5"/>
          <p:cNvSpPr txBox="1"/>
          <p:nvPr/>
        </p:nvSpPr>
        <p:spPr>
          <a:xfrm>
            <a:off x="5766319" y="1805474"/>
            <a:ext cx="138564" cy="284693"/>
          </a:xfrm>
          <a:prstGeom prst="rect">
            <a:avLst/>
          </a:prstGeom>
          <a:noFill/>
        </p:spPr>
        <p:txBody>
          <a:bodyPr wrap="none" lIns="68580" tIns="34290" rIns="68580" bIns="34290" rtlCol="0">
            <a:spAutoFit/>
          </a:bodyPr>
          <a:lstStyle/>
          <a:p>
            <a:endParaRPr lang="en-US" dirty="0"/>
          </a:p>
        </p:txBody>
      </p:sp>
      <p:sp>
        <p:nvSpPr>
          <p:cNvPr id="5" name="TextBox 4"/>
          <p:cNvSpPr txBox="1"/>
          <p:nvPr/>
        </p:nvSpPr>
        <p:spPr>
          <a:xfrm>
            <a:off x="5007093" y="1714576"/>
            <a:ext cx="3919817" cy="2654573"/>
          </a:xfrm>
          <a:prstGeom prst="rect">
            <a:avLst/>
          </a:prstGeom>
          <a:noFill/>
        </p:spPr>
        <p:txBody>
          <a:bodyPr wrap="square" lIns="68580" tIns="34290" rIns="68580" bIns="34290" rtlCol="0">
            <a:spAutoFit/>
          </a:bodyPr>
          <a:lstStyle/>
          <a:p>
            <a:pPr marL="342900" indent="-342900">
              <a:buFont typeface="Arial" panose="020B0604020202020204" pitchFamily="34" charset="0"/>
              <a:buChar char="•"/>
            </a:pPr>
            <a:r>
              <a:rPr lang="en-US" sz="2400" dirty="0"/>
              <a:t>Removed unnecessary decibel buttons</a:t>
            </a:r>
          </a:p>
          <a:p>
            <a:pPr marL="342900" indent="-342900">
              <a:buFont typeface="Arial" panose="020B0604020202020204" pitchFamily="34" charset="0"/>
              <a:buChar char="•"/>
            </a:pPr>
            <a:r>
              <a:rPr lang="en-US" sz="2400" dirty="0"/>
              <a:t>Renamed channels</a:t>
            </a:r>
          </a:p>
          <a:p>
            <a:pPr marL="342900" indent="-342900">
              <a:buFont typeface="Arial" panose="020B0604020202020204" pitchFamily="34" charset="0"/>
              <a:buChar char="•"/>
            </a:pPr>
            <a:r>
              <a:rPr lang="en-US" sz="2400" dirty="0"/>
              <a:t>Increased header text size</a:t>
            </a:r>
          </a:p>
          <a:p>
            <a:pPr marL="342900" indent="-342900">
              <a:buFont typeface="Arial" panose="020B0604020202020204" pitchFamily="34" charset="0"/>
              <a:buChar char="•"/>
            </a:pPr>
            <a:r>
              <a:rPr lang="en-US" sz="2400" dirty="0"/>
              <a:t>Removed some header information</a:t>
            </a:r>
          </a:p>
        </p:txBody>
      </p:sp>
    </p:spTree>
    <p:extLst>
      <p:ext uri="{BB962C8B-B14F-4D97-AF65-F5344CB8AC3E}">
        <p14:creationId xmlns:p14="http://schemas.microsoft.com/office/powerpoint/2010/main" val="22372212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57628" y="1"/>
            <a:ext cx="7514035" cy="958421"/>
          </a:xfrm>
        </p:spPr>
        <p:txBody>
          <a:bodyPr>
            <a:normAutofit/>
          </a:bodyPr>
          <a:lstStyle/>
          <a:p>
            <a:r>
              <a:rPr lang="en-US" sz="4500" dirty="0"/>
              <a:t>Remodel Audiogram</a:t>
            </a:r>
          </a:p>
        </p:txBody>
      </p:sp>
      <p:pic>
        <p:nvPicPr>
          <p:cNvPr id="6" name="Picture 5"/>
          <p:cNvPicPr>
            <a:picLocks noChangeAspect="1"/>
          </p:cNvPicPr>
          <p:nvPr/>
        </p:nvPicPr>
        <p:blipFill>
          <a:blip r:embed="rId2"/>
          <a:stretch>
            <a:fillRect/>
          </a:stretch>
        </p:blipFill>
        <p:spPr>
          <a:xfrm>
            <a:off x="1435518" y="1546250"/>
            <a:ext cx="2760252" cy="2918448"/>
          </a:xfrm>
          <a:prstGeom prst="rect">
            <a:avLst/>
          </a:prstGeom>
        </p:spPr>
      </p:pic>
      <p:sp>
        <p:nvSpPr>
          <p:cNvPr id="9" name="TextBox 8"/>
          <p:cNvSpPr txBox="1"/>
          <p:nvPr/>
        </p:nvSpPr>
        <p:spPr>
          <a:xfrm>
            <a:off x="2348849" y="978606"/>
            <a:ext cx="933589" cy="346249"/>
          </a:xfrm>
          <a:prstGeom prst="rect">
            <a:avLst/>
          </a:prstGeom>
          <a:noFill/>
        </p:spPr>
        <p:txBody>
          <a:bodyPr wrap="none" lIns="68580" tIns="34290" rIns="68580" bIns="34290" rtlCol="0">
            <a:spAutoFit/>
          </a:bodyPr>
          <a:lstStyle/>
          <a:p>
            <a:r>
              <a:rPr lang="en-US" sz="1800" dirty="0" smtClean="0"/>
              <a:t>Original</a:t>
            </a:r>
            <a:endParaRPr lang="en-US" sz="1800" dirty="0"/>
          </a:p>
        </p:txBody>
      </p:sp>
      <p:sp>
        <p:nvSpPr>
          <p:cNvPr id="10" name="TextBox 9"/>
          <p:cNvSpPr txBox="1"/>
          <p:nvPr/>
        </p:nvSpPr>
        <p:spPr>
          <a:xfrm>
            <a:off x="5952126" y="979116"/>
            <a:ext cx="1318310" cy="346249"/>
          </a:xfrm>
          <a:prstGeom prst="rect">
            <a:avLst/>
          </a:prstGeom>
          <a:noFill/>
        </p:spPr>
        <p:txBody>
          <a:bodyPr wrap="none" lIns="68580" tIns="34290" rIns="68580" bIns="34290" rtlCol="0">
            <a:spAutoFit/>
          </a:bodyPr>
          <a:lstStyle/>
          <a:p>
            <a:r>
              <a:rPr lang="en-US" sz="1800" dirty="0" smtClean="0"/>
              <a:t>Remodeled</a:t>
            </a:r>
          </a:p>
        </p:txBody>
      </p:sp>
      <p:pic>
        <p:nvPicPr>
          <p:cNvPr id="1026" name="Picture 2" descr="C:\Users\Henry\Desktop\audio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477" y="1546250"/>
            <a:ext cx="2809608" cy="291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0936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50548" y="41988"/>
            <a:ext cx="7514035" cy="958421"/>
          </a:xfrm>
        </p:spPr>
        <p:txBody>
          <a:bodyPr>
            <a:normAutofit/>
          </a:bodyPr>
          <a:lstStyle/>
          <a:p>
            <a:r>
              <a:rPr lang="en-US" sz="4500" dirty="0"/>
              <a:t>Currently working on:</a:t>
            </a:r>
          </a:p>
        </p:txBody>
      </p:sp>
      <p:sp>
        <p:nvSpPr>
          <p:cNvPr id="7" name="TextBox 6"/>
          <p:cNvSpPr txBox="1"/>
          <p:nvPr/>
        </p:nvSpPr>
        <p:spPr>
          <a:xfrm>
            <a:off x="1700459" y="1702876"/>
            <a:ext cx="4985980" cy="1315745"/>
          </a:xfrm>
          <a:prstGeom prst="rect">
            <a:avLst/>
          </a:prstGeom>
          <a:noFill/>
        </p:spPr>
        <p:txBody>
          <a:bodyPr wrap="none" lIns="68580" tIns="34290" rIns="68580" bIns="34290" rtlCol="0">
            <a:spAutoFit/>
          </a:bodyPr>
          <a:lstStyle/>
          <a:p>
            <a:pPr marL="514350" indent="-514350">
              <a:buFont typeface="Arial" panose="020B0604020202020204" pitchFamily="34" charset="0"/>
              <a:buChar char="•"/>
            </a:pPr>
            <a:r>
              <a:rPr lang="en-US" sz="2700" dirty="0"/>
              <a:t>Audiogram symbol selection</a:t>
            </a:r>
          </a:p>
          <a:p>
            <a:pPr marL="514350" indent="-514350">
              <a:buFont typeface="Arial" panose="020B0604020202020204" pitchFamily="34" charset="0"/>
              <a:buChar char="•"/>
            </a:pPr>
            <a:r>
              <a:rPr lang="en-US" sz="2700" dirty="0"/>
              <a:t>Indicator light</a:t>
            </a:r>
          </a:p>
          <a:p>
            <a:pPr marL="514350" indent="-514350">
              <a:buFont typeface="Arial" panose="020B0604020202020204" pitchFamily="34" charset="0"/>
              <a:buChar char="•"/>
            </a:pPr>
            <a:r>
              <a:rPr lang="en-US" sz="2700" dirty="0"/>
              <a:t>Button highlights</a:t>
            </a:r>
          </a:p>
        </p:txBody>
      </p:sp>
    </p:spTree>
    <p:extLst>
      <p:ext uri="{BB962C8B-B14F-4D97-AF65-F5344CB8AC3E}">
        <p14:creationId xmlns:p14="http://schemas.microsoft.com/office/powerpoint/2010/main" val="14890532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40911" y="92990"/>
            <a:ext cx="4253408" cy="700192"/>
          </a:xfrm>
          <a:prstGeom prst="rect">
            <a:avLst/>
          </a:prstGeom>
          <a:noFill/>
        </p:spPr>
        <p:txBody>
          <a:bodyPr wrap="none" lIns="68580" tIns="34290" rIns="68580" bIns="34290">
            <a:spAutoFit/>
          </a:bodyPr>
          <a:lstStyle/>
          <a:p>
            <a:pPr algn="ctr"/>
            <a:r>
              <a:rPr lang="en-US" sz="4100" dirty="0">
                <a:ln w="0"/>
                <a:effectLst>
                  <a:outerShdw blurRad="38100" dist="19050" dir="2700000" algn="tl" rotWithShape="0">
                    <a:schemeClr val="dk1">
                      <a:alpha val="40000"/>
                    </a:schemeClr>
                  </a:outerShdw>
                </a:effectLst>
              </a:rPr>
              <a:t>Tech we’re using:</a:t>
            </a:r>
          </a:p>
        </p:txBody>
      </p:sp>
      <p:sp>
        <p:nvSpPr>
          <p:cNvPr id="7" name="TextBox 6"/>
          <p:cNvSpPr txBox="1"/>
          <p:nvPr/>
        </p:nvSpPr>
        <p:spPr>
          <a:xfrm>
            <a:off x="2510805" y="1049221"/>
            <a:ext cx="3764902" cy="3608680"/>
          </a:xfrm>
          <a:prstGeom prst="rect">
            <a:avLst/>
          </a:prstGeom>
          <a:noFill/>
        </p:spPr>
        <p:txBody>
          <a:bodyPr wrap="square" lIns="68580" tIns="34290" rIns="68580" bIns="34290" rtlCol="0">
            <a:spAutoFit/>
          </a:bodyPr>
          <a:lstStyle/>
          <a:p>
            <a:pPr marL="214313" indent="-214313">
              <a:buFont typeface="Arial" panose="020B0604020202020204" pitchFamily="34" charset="0"/>
              <a:buChar char="•"/>
            </a:pPr>
            <a:r>
              <a:rPr lang="en-US" sz="3600" dirty="0"/>
              <a:t> HTML5 </a:t>
            </a:r>
          </a:p>
          <a:p>
            <a:pPr marL="214313" indent="-214313">
              <a:buFont typeface="Arial" panose="020B0604020202020204" pitchFamily="34" charset="0"/>
              <a:buChar char="•"/>
            </a:pPr>
            <a:r>
              <a:rPr lang="en-US" sz="3600" dirty="0"/>
              <a:t>Responsive HTML</a:t>
            </a:r>
          </a:p>
          <a:p>
            <a:pPr marL="214313" indent="-214313">
              <a:buFont typeface="Arial" panose="020B0604020202020204" pitchFamily="34" charset="0"/>
              <a:buChar char="•"/>
            </a:pPr>
            <a:r>
              <a:rPr lang="en-US" sz="3600" dirty="0"/>
              <a:t>Python</a:t>
            </a:r>
          </a:p>
          <a:p>
            <a:pPr marL="214313" indent="-214313">
              <a:buFont typeface="Arial" panose="020B0604020202020204" pitchFamily="34" charset="0"/>
              <a:buChar char="•"/>
            </a:pPr>
            <a:r>
              <a:rPr lang="en-US" sz="3600" dirty="0"/>
              <a:t>CSS</a:t>
            </a:r>
          </a:p>
          <a:p>
            <a:pPr marL="214313" indent="-214313">
              <a:buFont typeface="Arial" panose="020B0604020202020204" pitchFamily="34" charset="0"/>
              <a:buChar char="•"/>
            </a:pPr>
            <a:r>
              <a:rPr lang="en-US" sz="3600" dirty="0"/>
              <a:t>JavaScript</a:t>
            </a:r>
          </a:p>
          <a:p>
            <a:r>
              <a:rPr lang="en-US" dirty="0" smtClean="0"/>
              <a:t>  </a:t>
            </a:r>
          </a:p>
        </p:txBody>
      </p:sp>
    </p:spTree>
    <p:extLst>
      <p:ext uri="{BB962C8B-B14F-4D97-AF65-F5344CB8AC3E}">
        <p14:creationId xmlns:p14="http://schemas.microsoft.com/office/powerpoint/2010/main" val="881276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342900"/>
            <a:ext cx="8229600" cy="857250"/>
          </a:xfrm>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PROJECT PARTNER</a:t>
            </a:r>
          </a:p>
        </p:txBody>
      </p:sp>
      <p:sp>
        <p:nvSpPr>
          <p:cNvPr id="95" name="Shape 95"/>
          <p:cNvSpPr txBox="1">
            <a:spLocks noGrp="1"/>
          </p:cNvSpPr>
          <p:nvPr>
            <p:ph type="body" idx="1"/>
          </p:nvPr>
        </p:nvSpPr>
        <p:spPr>
          <a:xfrm>
            <a:off x="981183" y="1417820"/>
            <a:ext cx="8229600" cy="3725679"/>
          </a:xfrm>
          <a:prstGeom prst="rect">
            <a:avLst/>
          </a:prstGeom>
          <a:noFill/>
          <a:ln>
            <a:noFill/>
          </a:ln>
        </p:spPr>
        <p:txBody>
          <a:bodyPr lIns="91425" tIns="91425" rIns="91425" bIns="91425" anchor="t" anchorCtr="0">
            <a:noAutofit/>
          </a:bodyPr>
          <a:lstStyle/>
          <a:p>
            <a:pPr marL="137160" marR="0" lvl="0" indent="-137160" algn="l" rtl="0">
              <a:lnSpc>
                <a:spcPct val="90000"/>
              </a:lnSpc>
              <a:spcBef>
                <a:spcPts val="0"/>
              </a:spcBef>
              <a:spcAft>
                <a:spcPts val="0"/>
              </a:spcAft>
              <a:buClr>
                <a:schemeClr val="lt1"/>
              </a:buClr>
              <a:buSzPct val="25000"/>
              <a:buFont typeface="Noto Symbol"/>
              <a:buNone/>
            </a:pPr>
            <a:r>
              <a:rPr lang="en" sz="2400" b="0" i="0" u="none" strike="noStrike" cap="none" baseline="0" dirty="0">
                <a:solidFill>
                  <a:schemeClr val="lt1"/>
                </a:solidFill>
                <a:latin typeface="Cantarell"/>
                <a:ea typeface="Cantarell"/>
                <a:cs typeface="Cantarell"/>
                <a:sym typeface="Cantarell"/>
              </a:rPr>
              <a:t>Department of Speech Language and </a:t>
            </a:r>
            <a:r>
              <a:rPr lang="en" sz="2400" b="0" i="0" u="none" strike="noStrike" cap="none" baseline="0">
                <a:solidFill>
                  <a:schemeClr val="lt1"/>
                </a:solidFill>
                <a:latin typeface="Cantarell"/>
                <a:ea typeface="Cantarell"/>
                <a:cs typeface="Cantarell"/>
                <a:sym typeface="Cantarell"/>
              </a:rPr>
              <a:t>Hearing </a:t>
            </a:r>
            <a:r>
              <a:rPr lang="en" sz="2400" b="0" i="0" u="none" strike="noStrike" cap="none" baseline="0" smtClean="0">
                <a:solidFill>
                  <a:schemeClr val="lt1"/>
                </a:solidFill>
                <a:latin typeface="Cantarell"/>
                <a:ea typeface="Cantarell"/>
                <a:cs typeface="Cantarell"/>
                <a:sym typeface="Cantarell"/>
              </a:rPr>
              <a:t>Sciences</a:t>
            </a:r>
            <a:r>
              <a:rPr lang="en" sz="2400" b="0" i="0" u="none" strike="noStrike" cap="none" smtClean="0">
                <a:solidFill>
                  <a:schemeClr val="lt1"/>
                </a:solidFill>
                <a:latin typeface="Cantarell"/>
                <a:ea typeface="Cantarell"/>
                <a:cs typeface="Cantarell"/>
                <a:sym typeface="Cantarell"/>
              </a:rPr>
              <a:t> </a:t>
            </a:r>
            <a:r>
              <a:rPr lang="en" sz="2400" b="0" i="0" u="none" strike="noStrike" cap="none" baseline="0" smtClean="0">
                <a:solidFill>
                  <a:schemeClr val="lt1"/>
                </a:solidFill>
                <a:latin typeface="Cantarell"/>
                <a:ea typeface="Cantarell"/>
                <a:cs typeface="Cantarell"/>
                <a:sym typeface="Cantarell"/>
              </a:rPr>
              <a:t>(SLHS</a:t>
            </a:r>
            <a:r>
              <a:rPr lang="en" sz="2400" b="0" i="0" u="none" strike="noStrike" cap="none" baseline="0" dirty="0">
                <a:solidFill>
                  <a:schemeClr val="lt1"/>
                </a:solidFill>
                <a:latin typeface="Cantarell"/>
                <a:ea typeface="Cantarell"/>
                <a:cs typeface="Cantarell"/>
                <a:sym typeface="Cantarell"/>
              </a:rPr>
              <a:t>)</a:t>
            </a:r>
          </a:p>
          <a:p>
            <a:pPr marL="137160" marR="0" lvl="0" indent="-137160" algn="l" rtl="0">
              <a:lnSpc>
                <a:spcPct val="90000"/>
              </a:lnSpc>
              <a:spcBef>
                <a:spcPts val="150"/>
              </a:spcBef>
              <a:spcAft>
                <a:spcPts val="0"/>
              </a:spcAft>
              <a:buClr>
                <a:schemeClr val="lt1"/>
              </a:buClr>
              <a:buFont typeface="Noto Symbol"/>
              <a:buNone/>
            </a:pPr>
            <a:endParaRPr sz="2400" b="0" i="0" u="none" strike="noStrike" cap="none" baseline="0" dirty="0">
              <a:solidFill>
                <a:schemeClr val="lt1"/>
              </a:solidFill>
              <a:latin typeface="Cantarell"/>
              <a:ea typeface="Cantarell"/>
              <a:cs typeface="Cantarell"/>
              <a:sym typeface="Cantarell"/>
            </a:endParaRPr>
          </a:p>
          <a:p>
            <a:pPr marL="137160" marR="0" lvl="0" indent="-137160" algn="l" rtl="0">
              <a:lnSpc>
                <a:spcPct val="90000"/>
              </a:lnSpc>
              <a:spcBef>
                <a:spcPts val="150"/>
              </a:spcBef>
              <a:spcAft>
                <a:spcPts val="0"/>
              </a:spcAft>
              <a:buClr>
                <a:schemeClr val="lt1"/>
              </a:buClr>
              <a:buSzPct val="25000"/>
              <a:buFont typeface="Noto Symbol"/>
              <a:buNone/>
            </a:pPr>
            <a:r>
              <a:rPr lang="en" sz="2400" b="0" i="0" u="sng" strike="noStrike" cap="none" baseline="0" dirty="0">
                <a:solidFill>
                  <a:schemeClr val="lt1"/>
                </a:solidFill>
                <a:latin typeface="Cantarell"/>
                <a:ea typeface="Cantarell"/>
                <a:cs typeface="Cantarell"/>
                <a:sym typeface="Cantarell"/>
              </a:rPr>
              <a:t>Contacts</a:t>
            </a:r>
          </a:p>
          <a:p>
            <a:pPr marL="457200" marR="0" lvl="0" indent="-381000" algn="l" rtl="0">
              <a:lnSpc>
                <a:spcPct val="90000"/>
              </a:lnSpc>
              <a:spcBef>
                <a:spcPts val="15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Anu Subramanian</a:t>
            </a:r>
          </a:p>
          <a:p>
            <a:pPr marL="914400" marR="0" lvl="1" indent="-381000" algn="l" rtl="0">
              <a:lnSpc>
                <a:spcPct val="90000"/>
              </a:lnSpc>
              <a:spcBef>
                <a:spcPts val="15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Clinical Associate Professor</a:t>
            </a:r>
          </a:p>
          <a:p>
            <a:pPr marL="457200" marR="0" lvl="0" indent="-381000" algn="l" rtl="0">
              <a:lnSpc>
                <a:spcPct val="90000"/>
              </a:lnSpc>
              <a:spcBef>
                <a:spcPts val="30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Barbara Cicholski</a:t>
            </a:r>
          </a:p>
          <a:p>
            <a:pPr marL="914400" marR="0" lvl="1" indent="-381000" algn="l" rtl="0">
              <a:lnSpc>
                <a:spcPct val="90000"/>
              </a:lnSpc>
              <a:spcBef>
                <a:spcPts val="150"/>
              </a:spcBef>
              <a:spcAft>
                <a:spcPts val="30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Clinical Assistant Professor</a:t>
            </a:r>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395" y="235308"/>
            <a:ext cx="5860645" cy="572541"/>
          </a:xfrm>
        </p:spPr>
        <p:txBody>
          <a:bodyPr>
            <a:normAutofit/>
          </a:bodyPr>
          <a:lstStyle/>
          <a:p>
            <a:r>
              <a:rPr lang="en-US" dirty="0" smtClean="0"/>
              <a:t>Semester Plan</a:t>
            </a:r>
            <a:endParaRPr lang="en-US" dirty="0"/>
          </a:p>
        </p:txBody>
      </p:sp>
      <p:pic>
        <p:nvPicPr>
          <p:cNvPr id="3" name="Picture 2"/>
          <p:cNvPicPr>
            <a:picLocks noChangeAspect="1"/>
          </p:cNvPicPr>
          <p:nvPr/>
        </p:nvPicPr>
        <p:blipFill>
          <a:blip r:embed="rId3"/>
          <a:stretch>
            <a:fillRect/>
          </a:stretch>
        </p:blipFill>
        <p:spPr>
          <a:xfrm>
            <a:off x="1245637" y="1213854"/>
            <a:ext cx="7512163" cy="2996599"/>
          </a:xfrm>
          <a:prstGeom prst="rect">
            <a:avLst/>
          </a:prstGeom>
        </p:spPr>
      </p:pic>
      <p:sp>
        <p:nvSpPr>
          <p:cNvPr id="4" name="TextBox 3"/>
          <p:cNvSpPr txBox="1"/>
          <p:nvPr/>
        </p:nvSpPr>
        <p:spPr>
          <a:xfrm>
            <a:off x="4156091" y="4234393"/>
            <a:ext cx="1691253" cy="346249"/>
          </a:xfrm>
          <a:prstGeom prst="rect">
            <a:avLst/>
          </a:prstGeom>
          <a:noFill/>
        </p:spPr>
        <p:txBody>
          <a:bodyPr wrap="square" lIns="68580" tIns="34290" rIns="68580" bIns="34290" rtlCol="0">
            <a:spAutoFit/>
          </a:bodyPr>
          <a:lstStyle/>
          <a:p>
            <a:pPr algn="ctr"/>
            <a:r>
              <a:rPr lang="en-US" sz="1800" dirty="0" smtClean="0"/>
              <a:t>Gantt Chart</a:t>
            </a:r>
            <a:endParaRPr lang="en-US" sz="1800" dirty="0"/>
          </a:p>
        </p:txBody>
      </p:sp>
    </p:spTree>
    <p:extLst>
      <p:ext uri="{BB962C8B-B14F-4D97-AF65-F5344CB8AC3E}">
        <p14:creationId xmlns:p14="http://schemas.microsoft.com/office/powerpoint/2010/main" val="30693730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050256" y="706493"/>
            <a:ext cx="6585226" cy="3848430"/>
          </a:xfrm>
          <a:prstGeom prst="rect">
            <a:avLst/>
          </a:prstGeom>
        </p:spPr>
      </p:pic>
      <p:sp>
        <p:nvSpPr>
          <p:cNvPr id="9" name="Rectangle 8"/>
          <p:cNvSpPr/>
          <p:nvPr/>
        </p:nvSpPr>
        <p:spPr>
          <a:xfrm>
            <a:off x="1952285" y="13996"/>
            <a:ext cx="2065309" cy="700192"/>
          </a:xfrm>
          <a:prstGeom prst="rect">
            <a:avLst/>
          </a:prstGeom>
          <a:noFill/>
        </p:spPr>
        <p:txBody>
          <a:bodyPr wrap="none" lIns="68580" tIns="34290" rIns="68580" bIns="34290">
            <a:spAutoFit/>
          </a:bodyPr>
          <a:lstStyle/>
          <a:p>
            <a:r>
              <a:rPr lang="en-US" sz="4100" dirty="0"/>
              <a:t>Task list</a:t>
            </a:r>
          </a:p>
        </p:txBody>
      </p:sp>
    </p:spTree>
    <p:extLst>
      <p:ext uri="{BB962C8B-B14F-4D97-AF65-F5344CB8AC3E}">
        <p14:creationId xmlns:p14="http://schemas.microsoft.com/office/powerpoint/2010/main" val="7934981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941" y="1"/>
            <a:ext cx="7514035" cy="1314449"/>
          </a:xfrm>
        </p:spPr>
        <p:txBody>
          <a:bodyPr>
            <a:normAutofit/>
          </a:bodyPr>
          <a:lstStyle/>
          <a:p>
            <a:r>
              <a:rPr lang="en-US" sz="5400" dirty="0"/>
              <a:t>Future plans</a:t>
            </a:r>
          </a:p>
        </p:txBody>
      </p:sp>
      <p:sp>
        <p:nvSpPr>
          <p:cNvPr id="3" name="TextBox 2"/>
          <p:cNvSpPr txBox="1"/>
          <p:nvPr/>
        </p:nvSpPr>
        <p:spPr>
          <a:xfrm>
            <a:off x="2001417" y="1448123"/>
            <a:ext cx="4798429" cy="1915909"/>
          </a:xfrm>
          <a:prstGeom prst="rect">
            <a:avLst/>
          </a:prstGeom>
          <a:noFill/>
        </p:spPr>
        <p:txBody>
          <a:bodyPr wrap="none" lIns="68580" tIns="34290" rIns="68580" bIns="34290" rtlCol="0">
            <a:spAutoFit/>
          </a:bodyPr>
          <a:lstStyle/>
          <a:p>
            <a:pPr marL="514350" indent="-514350">
              <a:buFont typeface="Arial" panose="020B0604020202020204" pitchFamily="34" charset="0"/>
              <a:buChar char="•"/>
            </a:pPr>
            <a:r>
              <a:rPr lang="en-US" sz="3000" dirty="0"/>
              <a:t>Complete current tasks</a:t>
            </a:r>
          </a:p>
          <a:p>
            <a:pPr marL="514350" indent="-514350">
              <a:buFont typeface="Arial" panose="020B0604020202020204" pitchFamily="34" charset="0"/>
              <a:buChar char="•"/>
            </a:pPr>
            <a:r>
              <a:rPr lang="en-US" sz="3000" dirty="0"/>
              <a:t>Testing/</a:t>
            </a:r>
            <a:r>
              <a:rPr lang="en-US" sz="3000" dirty="0" err="1"/>
              <a:t>Bugfixing</a:t>
            </a:r>
            <a:endParaRPr lang="en-US" sz="3000" dirty="0"/>
          </a:p>
          <a:p>
            <a:pPr marL="514350" indent="-514350">
              <a:buFont typeface="Arial" panose="020B0604020202020204" pitchFamily="34" charset="0"/>
              <a:buChar char="•"/>
            </a:pPr>
            <a:r>
              <a:rPr lang="en-US" sz="3000" dirty="0"/>
              <a:t>Virtual patient creation</a:t>
            </a:r>
          </a:p>
          <a:p>
            <a:pPr marL="514350" indent="-514350">
              <a:buFont typeface="Arial" panose="020B0604020202020204" pitchFamily="34" charset="0"/>
              <a:buChar char="•"/>
            </a:pPr>
            <a:r>
              <a:rPr lang="en-US" sz="3000" dirty="0"/>
              <a:t>Responsive design fixes</a:t>
            </a:r>
          </a:p>
        </p:txBody>
      </p:sp>
    </p:spTree>
    <p:extLst>
      <p:ext uri="{BB962C8B-B14F-4D97-AF65-F5344CB8AC3E}">
        <p14:creationId xmlns:p14="http://schemas.microsoft.com/office/powerpoint/2010/main" val="41581050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180" y="2015412"/>
            <a:ext cx="7514033" cy="898321"/>
          </a:xfrm>
        </p:spPr>
        <p:txBody>
          <a:bodyPr>
            <a:normAutofit fontScale="90000"/>
          </a:bodyPr>
          <a:lstStyle/>
          <a:p>
            <a:r>
              <a:rPr lang="en-US" sz="5000" dirty="0"/>
              <a:t>Questions and comments?</a:t>
            </a:r>
          </a:p>
        </p:txBody>
      </p:sp>
    </p:spTree>
    <p:extLst>
      <p:ext uri="{BB962C8B-B14F-4D97-AF65-F5344CB8AC3E}">
        <p14:creationId xmlns:p14="http://schemas.microsoft.com/office/powerpoint/2010/main" val="15085252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1823326" y="1028700"/>
            <a:ext cx="6821906" cy="1725216"/>
          </a:xfrm>
          <a:ln/>
        </p:spPr>
        <p:txBody>
          <a:bodyPr>
            <a:normAutofit/>
          </a:bodyPr>
          <a:lstStyle/>
          <a:p>
            <a:pPr algn="l"/>
            <a:r>
              <a:rPr lang="en-US" altLang="en-US" sz="4100" dirty="0"/>
              <a:t>Dining Services</a:t>
            </a:r>
            <a:br>
              <a:rPr lang="en-US" altLang="en-US" sz="4100" dirty="0"/>
            </a:br>
            <a:r>
              <a:rPr lang="en-US" altLang="en-US" sz="3300" dirty="0"/>
              <a:t>Purdue Online Dining Guide (PODG)</a:t>
            </a:r>
          </a:p>
        </p:txBody>
      </p:sp>
      <p:sp>
        <p:nvSpPr>
          <p:cNvPr id="3074" name="Rectangle 2"/>
          <p:cNvSpPr>
            <a:spLocks noGrp="1" noChangeArrowheads="1"/>
          </p:cNvSpPr>
          <p:nvPr>
            <p:ph type="body" idx="1"/>
          </p:nvPr>
        </p:nvSpPr>
        <p:spPr>
          <a:xfrm>
            <a:off x="6268453" y="2887579"/>
            <a:ext cx="2598821" cy="2171700"/>
          </a:xfrm>
          <a:ln/>
        </p:spPr>
        <p:txBody>
          <a:bodyPr>
            <a:normAutofit/>
          </a:bodyPr>
          <a:lstStyle/>
          <a:p>
            <a:pPr marL="0" indent="0">
              <a:spcBef>
                <a:spcPts val="450"/>
              </a:spcBef>
              <a:buNone/>
            </a:pPr>
            <a:r>
              <a:rPr lang="en-US" altLang="en-US" sz="2100" dirty="0"/>
              <a:t>Cameron Young</a:t>
            </a:r>
          </a:p>
          <a:p>
            <a:pPr marL="0" indent="0">
              <a:spcBef>
                <a:spcPts val="450"/>
              </a:spcBef>
              <a:buNone/>
            </a:pPr>
            <a:r>
              <a:rPr lang="en-US" altLang="en-US" sz="2100" dirty="0"/>
              <a:t>Gregory Macon</a:t>
            </a:r>
          </a:p>
          <a:p>
            <a:pPr marL="0" indent="0">
              <a:spcBef>
                <a:spcPts val="450"/>
              </a:spcBef>
              <a:buNone/>
            </a:pPr>
            <a:r>
              <a:rPr lang="en-US" altLang="en-US" sz="2100" dirty="0"/>
              <a:t>Jimmy Zhang</a:t>
            </a:r>
          </a:p>
        </p:txBody>
      </p:sp>
    </p:spTree>
    <p:extLst>
      <p:ext uri="{BB962C8B-B14F-4D97-AF65-F5344CB8AC3E}">
        <p14:creationId xmlns:p14="http://schemas.microsoft.com/office/powerpoint/2010/main" val="1250812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0" y="1"/>
            <a:ext cx="9144000" cy="1314449"/>
          </a:xfrm>
          <a:ln/>
        </p:spPr>
        <p:txBody>
          <a:bodyPr>
            <a:normAutofit/>
          </a:bodyPr>
          <a:lstStyle/>
          <a:p>
            <a:r>
              <a:rPr lang="en-US" altLang="en-US" sz="3300" dirty="0"/>
              <a:t>Project Partners</a:t>
            </a:r>
          </a:p>
        </p:txBody>
      </p:sp>
      <p:sp>
        <p:nvSpPr>
          <p:cNvPr id="4098" name="Rectangle 2"/>
          <p:cNvSpPr>
            <a:spLocks noGrp="1" noChangeArrowheads="1"/>
          </p:cNvSpPr>
          <p:nvPr>
            <p:ph type="body" idx="1"/>
          </p:nvPr>
        </p:nvSpPr>
        <p:spPr>
          <a:xfrm>
            <a:off x="1759745" y="987134"/>
            <a:ext cx="5641181" cy="3829050"/>
          </a:xfrm>
          <a:ln/>
        </p:spPr>
        <p:txBody>
          <a:bodyPr>
            <a:normAutofit/>
          </a:bodyPr>
          <a:lstStyle/>
          <a:p>
            <a:pPr marL="0" indent="0">
              <a:spcBef>
                <a:spcPct val="0"/>
              </a:spcBef>
              <a:buNone/>
            </a:pPr>
            <a:r>
              <a:rPr lang="en-US" altLang="en-US" dirty="0"/>
              <a:t>Dining  Services, University Residences, Purdue </a:t>
            </a:r>
            <a:r>
              <a:rPr lang="en-US" altLang="en-US" dirty="0" smtClean="0"/>
              <a:t>University</a:t>
            </a:r>
            <a:endParaRPr lang="en-US" altLang="en-US" dirty="0"/>
          </a:p>
          <a:p>
            <a:pPr marL="0" indent="0">
              <a:spcBef>
                <a:spcPts val="450"/>
              </a:spcBef>
              <a:buNone/>
            </a:pPr>
            <a:r>
              <a:rPr lang="en-US" altLang="en-US" u="sng" dirty="0">
                <a:latin typeface="Calibri Italic" charset="0"/>
                <a:ea typeface="Calibri Italic" charset="0"/>
                <a:cs typeface="Calibri Italic" charset="0"/>
                <a:sym typeface="Calibri Italic" charset="0"/>
              </a:rPr>
              <a:t>Contacts</a:t>
            </a:r>
            <a:r>
              <a:rPr lang="en-US" altLang="en-US" dirty="0"/>
              <a:t>:</a:t>
            </a:r>
          </a:p>
          <a:p>
            <a:pPr marL="228600" indent="-228600">
              <a:spcBef>
                <a:spcPts val="450"/>
              </a:spcBef>
            </a:pPr>
            <a:r>
              <a:rPr lang="en-US" altLang="en-US" dirty="0"/>
              <a:t>Greg </a:t>
            </a:r>
            <a:r>
              <a:rPr lang="en-US" altLang="en-US" dirty="0" err="1" smtClean="0"/>
              <a:t>Minner</a:t>
            </a:r>
            <a:endParaRPr lang="en-US" altLang="en-US" dirty="0" smtClean="0"/>
          </a:p>
          <a:p>
            <a:pPr marL="571500" lvl="1" indent="-228600">
              <a:spcBef>
                <a:spcPts val="450"/>
              </a:spcBef>
            </a:pPr>
            <a:r>
              <a:rPr lang="en-US" altLang="en-US" sz="1800" dirty="0"/>
              <a:t>Director of Dining Services</a:t>
            </a:r>
          </a:p>
          <a:p>
            <a:pPr marL="571500" lvl="1" indent="-228600">
              <a:spcBef>
                <a:spcPts val="450"/>
              </a:spcBef>
            </a:pPr>
            <a:r>
              <a:rPr lang="en-US" altLang="en-US" sz="1800" u="sng" dirty="0">
                <a:solidFill>
                  <a:srgbClr val="0000FF"/>
                </a:solidFill>
              </a:rPr>
              <a:t>gminner@purdue.edu</a:t>
            </a:r>
            <a:endParaRPr lang="en-US" altLang="en-US" sz="1800" dirty="0"/>
          </a:p>
          <a:p>
            <a:pPr marL="228600" indent="-228600">
              <a:spcBef>
                <a:spcPts val="450"/>
              </a:spcBef>
            </a:pPr>
            <a:r>
              <a:rPr lang="en-US" altLang="en-US" dirty="0" smtClean="0"/>
              <a:t>Kari Glebe</a:t>
            </a:r>
          </a:p>
          <a:p>
            <a:pPr marL="571500" lvl="1" indent="-228600">
              <a:spcBef>
                <a:spcPts val="450"/>
              </a:spcBef>
            </a:pPr>
            <a:r>
              <a:rPr lang="en-US" altLang="en-US" sz="1800" dirty="0"/>
              <a:t>Director of Residential Dining</a:t>
            </a:r>
          </a:p>
          <a:p>
            <a:pPr marL="571500" lvl="1" indent="-228600">
              <a:spcBef>
                <a:spcPts val="450"/>
              </a:spcBef>
            </a:pPr>
            <a:r>
              <a:rPr lang="en-US" altLang="en-US" sz="1800" u="sng" dirty="0">
                <a:solidFill>
                  <a:srgbClr val="0000FF"/>
                </a:solidFill>
              </a:rPr>
              <a:t>klglebe@purdue.edu</a:t>
            </a:r>
            <a:endParaRPr lang="en-US" altLang="en-US" sz="1800" dirty="0"/>
          </a:p>
        </p:txBody>
      </p:sp>
    </p:spTree>
    <p:extLst>
      <p:ext uri="{BB962C8B-B14F-4D97-AF65-F5344CB8AC3E}">
        <p14:creationId xmlns:p14="http://schemas.microsoft.com/office/powerpoint/2010/main" val="106275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1" y="1"/>
            <a:ext cx="9144000" cy="1314449"/>
          </a:xfrm>
          <a:ln/>
        </p:spPr>
        <p:txBody>
          <a:bodyPr>
            <a:normAutofit/>
          </a:bodyPr>
          <a:lstStyle/>
          <a:p>
            <a:r>
              <a:rPr lang="en-US" altLang="en-US" sz="3300" dirty="0"/>
              <a:t>The Idea</a:t>
            </a:r>
          </a:p>
        </p:txBody>
      </p:sp>
      <p:sp>
        <p:nvSpPr>
          <p:cNvPr id="5122" name="Rectangle 2"/>
          <p:cNvSpPr>
            <a:spLocks/>
          </p:cNvSpPr>
          <p:nvPr/>
        </p:nvSpPr>
        <p:spPr bwMode="auto">
          <a:xfrm>
            <a:off x="1777353" y="1738563"/>
            <a:ext cx="56483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28575" tIns="28575" rIns="28575" bIns="28575"/>
          <a:lstStyle>
            <a:lvl1pPr marL="304800" indent="-304800"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257175" indent="-257175">
              <a:spcBef>
                <a:spcPts val="431"/>
              </a:spcBef>
              <a:buClr>
                <a:schemeClr val="accent1"/>
              </a:buClr>
              <a:buSzPct val="100000"/>
              <a:buFont typeface="Arial" panose="020B0604020202020204" pitchFamily="34" charset="0"/>
              <a:buChar char="•"/>
            </a:pPr>
            <a:endParaRPr lang="en-US" altLang="en-US" sz="1800" dirty="0">
              <a:latin typeface="Calibri" charset="0"/>
              <a:ea typeface="Calibri" charset="0"/>
              <a:cs typeface="Calibri" charset="0"/>
              <a:sym typeface="Calibri" charset="0"/>
            </a:endParaRPr>
          </a:p>
        </p:txBody>
      </p:sp>
      <p:sp>
        <p:nvSpPr>
          <p:cNvPr id="5" name="Rectangle 2"/>
          <p:cNvSpPr txBox="1">
            <a:spLocks noChangeArrowheads="1"/>
          </p:cNvSpPr>
          <p:nvPr/>
        </p:nvSpPr>
        <p:spPr>
          <a:xfrm>
            <a:off x="1934076" y="967032"/>
            <a:ext cx="5638800" cy="2513042"/>
          </a:xfrm>
          <a:prstGeom prst="rect">
            <a:avLst/>
          </a:prstGeom>
          <a:ln/>
        </p:spPr>
        <p:txBody>
          <a:bodyPr vert="horz" lIns="68580" tIns="34290" rIns="68580" bIns="34290" rtlCol="0" anchor="ctr">
            <a:normAutofit fontScale="850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spcBef>
                <a:spcPct val="0"/>
              </a:spcBef>
            </a:pPr>
            <a:r>
              <a:rPr lang="en-US" altLang="en-US" dirty="0" smtClean="0"/>
              <a:t>Track the availability of spots inside the dining courts on Purdue’s campus and the length of the lines outside them at any given time.</a:t>
            </a:r>
          </a:p>
          <a:p>
            <a:pPr>
              <a:spcBef>
                <a:spcPct val="0"/>
              </a:spcBef>
            </a:pPr>
            <a:r>
              <a:rPr lang="en-US" altLang="en-US" dirty="0" smtClean="0"/>
              <a:t>Make it easy for the student community to figure out the fastest and most convenient place to eat</a:t>
            </a:r>
          </a:p>
          <a:p>
            <a:pPr>
              <a:spcBef>
                <a:spcPct val="0"/>
              </a:spcBef>
            </a:pPr>
            <a:r>
              <a:rPr lang="en-US" altLang="en-US" dirty="0" smtClean="0"/>
              <a:t>Give our project partners insight on how the dining courts are being used</a:t>
            </a:r>
            <a:endParaRPr lang="en-US" altLang="en-US" dirty="0"/>
          </a:p>
        </p:txBody>
      </p:sp>
    </p:spTree>
    <p:extLst>
      <p:ext uri="{BB962C8B-B14F-4D97-AF65-F5344CB8AC3E}">
        <p14:creationId xmlns:p14="http://schemas.microsoft.com/office/powerpoint/2010/main" val="1011418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9144000" cy="1314449"/>
          </a:xfrm>
        </p:spPr>
        <p:txBody>
          <a:bodyPr>
            <a:normAutofit/>
          </a:bodyPr>
          <a:lstStyle/>
          <a:p>
            <a:r>
              <a:rPr lang="en-US" sz="3300" dirty="0"/>
              <a:t>Previous Semesters</a:t>
            </a:r>
          </a:p>
        </p:txBody>
      </p:sp>
      <p:sp>
        <p:nvSpPr>
          <p:cNvPr id="3" name="Content Placeholder 2"/>
          <p:cNvSpPr>
            <a:spLocks noGrp="1"/>
          </p:cNvSpPr>
          <p:nvPr>
            <p:ph idx="1"/>
          </p:nvPr>
        </p:nvSpPr>
        <p:spPr>
          <a:xfrm>
            <a:off x="1159992" y="1433947"/>
            <a:ext cx="7514035" cy="2162856"/>
          </a:xfrm>
        </p:spPr>
        <p:txBody>
          <a:bodyPr>
            <a:normAutofit fontScale="92500" lnSpcReduction="10000"/>
          </a:bodyPr>
          <a:lstStyle/>
          <a:p>
            <a:r>
              <a:rPr lang="en-US" dirty="0" smtClean="0"/>
              <a:t>We had a functional system using infrared sensors</a:t>
            </a:r>
          </a:p>
          <a:p>
            <a:endParaRPr lang="en-US" dirty="0"/>
          </a:p>
          <a:p>
            <a:endParaRPr lang="en-US" dirty="0" smtClean="0"/>
          </a:p>
          <a:p>
            <a:endParaRPr lang="en-US" dirty="0" smtClean="0"/>
          </a:p>
          <a:p>
            <a:pPr marL="0" indent="0">
              <a:buNone/>
            </a:pPr>
            <a:endParaRPr lang="en-US" dirty="0" smtClean="0"/>
          </a:p>
          <a:p>
            <a:r>
              <a:rPr lang="en-US" dirty="0" smtClean="0"/>
              <a:t>For higher accuracy we switched to cameras (2 have been built)</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781" y="2055522"/>
            <a:ext cx="1597478" cy="975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538" y="1621675"/>
            <a:ext cx="1843088" cy="184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00000">
            <a:off x="3523155" y="3357793"/>
            <a:ext cx="1731854" cy="1988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81326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9144000" cy="1314449"/>
          </a:xfrm>
        </p:spPr>
        <p:txBody>
          <a:bodyPr>
            <a:normAutofit/>
          </a:bodyPr>
          <a:lstStyle/>
          <a:p>
            <a:r>
              <a:rPr lang="en-US" sz="3300" dirty="0"/>
              <a:t>This Semester</a:t>
            </a:r>
          </a:p>
        </p:txBody>
      </p:sp>
      <p:sp>
        <p:nvSpPr>
          <p:cNvPr id="3" name="Content Placeholder 2"/>
          <p:cNvSpPr>
            <a:spLocks noGrp="1"/>
          </p:cNvSpPr>
          <p:nvPr>
            <p:ph idx="1"/>
          </p:nvPr>
        </p:nvSpPr>
        <p:spPr>
          <a:xfrm>
            <a:off x="1113233" y="1119802"/>
            <a:ext cx="7514035" cy="2291381"/>
          </a:xfrm>
        </p:spPr>
        <p:txBody>
          <a:bodyPr>
            <a:normAutofit/>
          </a:bodyPr>
          <a:lstStyle/>
          <a:p>
            <a:r>
              <a:rPr lang="en-US" dirty="0" smtClean="0"/>
              <a:t>New Director of Residential Dining</a:t>
            </a:r>
          </a:p>
          <a:p>
            <a:pPr lvl="1"/>
            <a:r>
              <a:rPr lang="en-US" sz="1800" dirty="0" smtClean="0"/>
              <a:t>Blurred photo of the line</a:t>
            </a:r>
          </a:p>
          <a:p>
            <a:r>
              <a:rPr lang="en-US" dirty="0" smtClean="0"/>
              <a:t>Installing the cameras (rescheduling)</a:t>
            </a:r>
          </a:p>
          <a:p>
            <a:r>
              <a:rPr lang="en-US" dirty="0" smtClean="0"/>
              <a:t>Creating an API for Purdue’s app to use our data</a:t>
            </a:r>
          </a:p>
          <a:p>
            <a:r>
              <a:rPr lang="en-US" dirty="0" smtClean="0"/>
              <a:t>Administrative page</a:t>
            </a:r>
          </a:p>
        </p:txBody>
      </p:sp>
    </p:spTree>
    <p:extLst>
      <p:ext uri="{BB962C8B-B14F-4D97-AF65-F5344CB8AC3E}">
        <p14:creationId xmlns:p14="http://schemas.microsoft.com/office/powerpoint/2010/main" val="3564172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1"/>
            <a:ext cx="7514035" cy="1314449"/>
          </a:xfrm>
        </p:spPr>
        <p:txBody>
          <a:bodyPr/>
          <a:lstStyle/>
          <a:p>
            <a:r>
              <a:rPr lang="en-US" dirty="0" smtClean="0"/>
              <a:t>Semester Timeline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83074553"/>
              </p:ext>
            </p:extLst>
          </p:nvPr>
        </p:nvGraphicFramePr>
        <p:xfrm>
          <a:off x="1137060" y="1598985"/>
          <a:ext cx="7886342" cy="2416214"/>
        </p:xfrm>
        <a:graphic>
          <a:graphicData uri="http://schemas.openxmlformats.org/drawingml/2006/table">
            <a:tbl>
              <a:tblPr/>
              <a:tblGrid>
                <a:gridCol w="414959"/>
                <a:gridCol w="2376303"/>
                <a:gridCol w="926025"/>
                <a:gridCol w="277937"/>
                <a:gridCol w="277937"/>
                <a:gridCol w="277937"/>
                <a:gridCol w="277937"/>
                <a:gridCol w="277937"/>
                <a:gridCol w="277937"/>
                <a:gridCol w="277937"/>
                <a:gridCol w="277937"/>
                <a:gridCol w="277937"/>
                <a:gridCol w="277937"/>
                <a:gridCol w="277937"/>
                <a:gridCol w="277937"/>
                <a:gridCol w="277937"/>
                <a:gridCol w="277937"/>
                <a:gridCol w="277937"/>
              </a:tblGrid>
              <a:tr h="355137">
                <a:tc>
                  <a:txBody>
                    <a:bodyPr/>
                    <a:lstStyle/>
                    <a:p>
                      <a:pPr algn="l" fontAlgn="b"/>
                      <a:r>
                        <a:rPr lang="en-US" sz="1200" b="0" i="0" u="none" strike="noStrike" dirty="0">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a:rPr>
                        <a:t>Task Name</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a:rPr>
                        <a:t>Duration</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1</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3</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4</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5</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6</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7</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8</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9</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10</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200" b="1" i="0" u="none" strike="noStrike">
                          <a:solidFill>
                            <a:srgbClr val="000000"/>
                          </a:solidFill>
                          <a:effectLst/>
                          <a:latin typeface="Calibri"/>
                        </a:rPr>
                        <a:t>11</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12</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13</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14</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15</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8225">
                <a:tc>
                  <a:txBody>
                    <a:bodyPr/>
                    <a:lstStyle/>
                    <a:p>
                      <a:pPr algn="l" fontAlgn="b"/>
                      <a:r>
                        <a:rPr lang="en-US" sz="1200" b="1" i="0" u="none" strike="noStrike">
                          <a:solidFill>
                            <a:srgbClr val="000000"/>
                          </a:solidFill>
                          <a:effectLst/>
                          <a:latin typeface="Calibri"/>
                        </a:rPr>
                        <a:t>Part 1</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dirty="0">
                          <a:solidFill>
                            <a:srgbClr val="000000"/>
                          </a:solidFill>
                          <a:effectLst/>
                          <a:latin typeface="Calibri"/>
                        </a:rPr>
                        <a:t>Orientation</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4 Weeks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dirty="0">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l" fontAlgn="b"/>
                      <a:r>
                        <a:rPr lang="en-US" sz="1200" b="0" i="0" u="none" strike="noStrike" dirty="0">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200" b="0" i="0" u="none" strike="noStrike" dirty="0">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endParaRPr lang="en-US" sz="1200" b="0" i="0" u="none" strike="noStrike">
                        <a:solidFill>
                          <a:srgbClr val="000000"/>
                        </a:solidFill>
                        <a:effectLst/>
                        <a:latin typeface="Calibri"/>
                      </a:endParaRPr>
                    </a:p>
                  </a:txBody>
                  <a:tcPr marL="4192" marR="4192" marT="4192"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dirty="0">
                        <a:solidFill>
                          <a:srgbClr val="000000"/>
                        </a:solidFill>
                        <a:effectLst/>
                        <a:latin typeface="Calibri"/>
                      </a:endParaRPr>
                    </a:p>
                  </a:txBody>
                  <a:tcPr marL="4192" marR="4192" marT="4192"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6">
                  <a:txBody>
                    <a:bodyPr/>
                    <a:lstStyle/>
                    <a:p>
                      <a:pPr algn="ctr" fontAlgn="b"/>
                      <a:r>
                        <a:rPr lang="en-US" sz="1200" b="0" i="0" u="none" strike="noStrike" dirty="0">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upDiag">
                      <a:fgClr>
                        <a:srgbClr val="FFFFFF"/>
                      </a:fgClr>
                      <a:bgClr>
                        <a:srgbClr val="DA9694"/>
                      </a:bgClr>
                    </a:pattFill>
                  </a:tcPr>
                </a:tc>
                <a:tc>
                  <a:txBody>
                    <a:bodyPr/>
                    <a:lstStyle/>
                    <a:p>
                      <a:pPr algn="l" fontAlgn="b"/>
                      <a:endParaRPr lang="en-US" sz="1200" b="0" i="0" u="none" strike="noStrike">
                        <a:solidFill>
                          <a:srgbClr val="000000"/>
                        </a:solidFill>
                        <a:effectLst/>
                        <a:latin typeface="Calibri"/>
                      </a:endParaRPr>
                    </a:p>
                  </a:txBody>
                  <a:tcPr marL="4192" marR="4192" marT="4192"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6">
                  <a:txBody>
                    <a:bodyPr/>
                    <a:lstStyle/>
                    <a:p>
                      <a:pPr algn="ctr"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upDiag">
                      <a:fgClr>
                        <a:srgbClr val="F79646"/>
                      </a:fgClr>
                      <a:bgClr>
                        <a:srgbClr val="FFFFFF"/>
                      </a:bgClr>
                    </a:pattFill>
                  </a:tcPr>
                </a:tc>
              </a:tr>
              <a:tr h="338225">
                <a:tc>
                  <a:txBody>
                    <a:bodyPr/>
                    <a:lstStyle/>
                    <a:p>
                      <a:pPr algn="l" fontAlgn="b"/>
                      <a:r>
                        <a:rPr lang="en-US" sz="1200" b="1" i="0" u="none" strike="noStrike" dirty="0">
                          <a:solidFill>
                            <a:srgbClr val="000000"/>
                          </a:solidFill>
                          <a:effectLst/>
                          <a:latin typeface="Calibri"/>
                        </a:rPr>
                        <a:t>Part 2</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dirty="0">
                          <a:solidFill>
                            <a:srgbClr val="000000"/>
                          </a:solidFill>
                          <a:effectLst/>
                          <a:latin typeface="Calibri"/>
                        </a:rPr>
                        <a:t>Installation</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dirty="0">
                          <a:solidFill>
                            <a:srgbClr val="000000"/>
                          </a:solidFill>
                          <a:effectLst/>
                          <a:latin typeface="Calibri"/>
                        </a:rPr>
                        <a:t>2 Weeks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200" b="0" i="0" u="none" strike="noStrike" dirty="0">
                        <a:solidFill>
                          <a:srgbClr val="000000"/>
                        </a:solidFill>
                        <a:effectLst/>
                        <a:latin typeface="Calibri"/>
                      </a:endParaRP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endParaRPr lang="en-US" sz="1200" b="0" i="0" u="none" strike="noStrike" dirty="0">
                        <a:solidFill>
                          <a:srgbClr val="000000"/>
                        </a:solidFill>
                        <a:effectLst/>
                        <a:latin typeface="Calibri"/>
                      </a:endParaRP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dirty="0">
                        <a:solidFill>
                          <a:srgbClr val="000000"/>
                        </a:solidFill>
                        <a:effectLst/>
                        <a:latin typeface="Calibri"/>
                      </a:endParaRP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FF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algn="l" fontAlgn="b"/>
                      <a:r>
                        <a:rPr lang="en-US" sz="1200" b="0" i="0" u="none" strike="noStrike" dirty="0">
                          <a:solidFill>
                            <a:srgbClr val="FF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algn="l" fontAlgn="b"/>
                      <a:r>
                        <a:rPr lang="en-US" sz="1200" b="0" i="0" u="none" strike="noStrike" dirty="0">
                          <a:solidFill>
                            <a:srgbClr val="FF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dirty="0"/>
                    </a:p>
                  </a:txBody>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a:p>
                  </a:txBody>
                  <a:tcPr/>
                </a:tc>
              </a:tr>
              <a:tr h="338225">
                <a:tc>
                  <a:txBody>
                    <a:bodyPr/>
                    <a:lstStyle/>
                    <a:p>
                      <a:pPr algn="l" fontAlgn="b"/>
                      <a:r>
                        <a:rPr lang="en-US" sz="1200" b="1" i="0" u="none" strike="noStrike" dirty="0">
                          <a:solidFill>
                            <a:srgbClr val="000000"/>
                          </a:solidFill>
                          <a:effectLst/>
                          <a:latin typeface="Calibri"/>
                        </a:rPr>
                        <a:t>Part 3</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Coding Phase</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8 Weeks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dirty="0">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vMerge="1">
                  <a:txBody>
                    <a:bodyPr/>
                    <a:lstStyle/>
                    <a:p>
                      <a:endParaRPr lang="en-US"/>
                    </a:p>
                  </a:txBody>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a:p>
                  </a:txBody>
                  <a:tcPr/>
                </a:tc>
              </a:tr>
              <a:tr h="338225">
                <a:tc>
                  <a:txBody>
                    <a:bodyPr/>
                    <a:lstStyle/>
                    <a:p>
                      <a:pPr algn="l" fontAlgn="b"/>
                      <a:r>
                        <a:rPr lang="en-US" sz="1200" b="1" i="0" u="none" strike="noStrike" dirty="0">
                          <a:solidFill>
                            <a:srgbClr val="000000"/>
                          </a:solidFill>
                          <a:effectLst/>
                          <a:latin typeface="Calibri"/>
                        </a:rPr>
                        <a:t>Part 4</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Data Collection &amp; Verification</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7 Weeks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vMerge="1">
                  <a:txBody>
                    <a:bodyPr/>
                    <a:lstStyle/>
                    <a:p>
                      <a:endParaRPr lang="en-US"/>
                    </a:p>
                  </a:txBody>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a:p>
                  </a:txBody>
                  <a:tcPr/>
                </a:tc>
              </a:tr>
              <a:tr h="338225">
                <a:tc>
                  <a:txBody>
                    <a:bodyPr/>
                    <a:lstStyle/>
                    <a:p>
                      <a:pPr algn="l" fontAlgn="b"/>
                      <a:r>
                        <a:rPr lang="en-US" sz="1200" b="1" i="0" u="none" strike="noStrike" dirty="0">
                          <a:solidFill>
                            <a:srgbClr val="000000"/>
                          </a:solidFill>
                          <a:effectLst/>
                          <a:latin typeface="Calibri"/>
                        </a:rPr>
                        <a:t>Part 5</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Monitoring / Minor Tweaks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3 Weeks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vMerge="1">
                  <a:txBody>
                    <a:bodyPr/>
                    <a:lstStyle/>
                    <a:p>
                      <a:endParaRPr lang="en-US"/>
                    </a:p>
                  </a:txBody>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FFFFFF"/>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solidFill>
                      <a:srgbClr val="C0504D"/>
                    </a:solidFill>
                  </a:tcPr>
                </a:tc>
                <a:tc>
                  <a:txBody>
                    <a:bodyPr/>
                    <a:lstStyle/>
                    <a:p>
                      <a:pPr algn="l" fontAlgn="b"/>
                      <a:r>
                        <a:rPr lang="en-US" sz="1200" b="0" i="0" u="none" strike="noStrike">
                          <a:solidFill>
                            <a:srgbClr val="FFFFFF"/>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solidFill>
                      <a:srgbClr val="C0504D"/>
                    </a:solidFill>
                  </a:tcPr>
                </a:tc>
                <a:tc>
                  <a:txBody>
                    <a:bodyPr/>
                    <a:lstStyle/>
                    <a:p>
                      <a:pPr algn="l" fontAlgn="b"/>
                      <a:r>
                        <a:rPr lang="en-US" sz="1200" b="0" i="0" u="none" strike="noStrike">
                          <a:solidFill>
                            <a:srgbClr val="FFFFFF"/>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solidFill>
                      <a:srgbClr val="C0504D"/>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a:p>
                  </a:txBody>
                  <a:tcPr/>
                </a:tc>
              </a:tr>
              <a:tr h="369952">
                <a:tc>
                  <a:txBody>
                    <a:bodyPr/>
                    <a:lstStyle/>
                    <a:p>
                      <a:pPr algn="l" fontAlgn="b"/>
                      <a:r>
                        <a:rPr lang="en-US" sz="1200" b="1" i="0" u="none" strike="noStrike" dirty="0">
                          <a:solidFill>
                            <a:srgbClr val="000000"/>
                          </a:solidFill>
                          <a:effectLst/>
                          <a:latin typeface="Calibri"/>
                        </a:rPr>
                        <a:t>Part 6</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Design Reviews &amp; Semester Documation</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Week 7, 14 - 16</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a:p>
                  </a:txBody>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dirty="0">
                          <a:solidFill>
                            <a:srgbClr val="FFFFFF"/>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F79646"/>
                    </a:solidFill>
                  </a:tcPr>
                </a:tc>
                <a:tc vMerge="1">
                  <a:txBody>
                    <a:bodyPr/>
                    <a:lstStyle/>
                    <a:p>
                      <a:endParaRPr lang="en-US"/>
                    </a:p>
                  </a:txBody>
                  <a:tcPr/>
                </a:tc>
              </a:tr>
            </a:tbl>
          </a:graphicData>
        </a:graphic>
      </p:graphicFrame>
    </p:spTree>
    <p:extLst>
      <p:ext uri="{BB962C8B-B14F-4D97-AF65-F5344CB8AC3E}">
        <p14:creationId xmlns:p14="http://schemas.microsoft.com/office/powerpoint/2010/main" val="35083074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PROJECT OBJECTIVES</a:t>
            </a:r>
          </a:p>
        </p:txBody>
      </p:sp>
      <p:sp>
        <p:nvSpPr>
          <p:cNvPr id="101" name="Shape 101"/>
          <p:cNvSpPr txBox="1">
            <a:spLocks noGrp="1"/>
          </p:cNvSpPr>
          <p:nvPr>
            <p:ph type="body" idx="1"/>
          </p:nvPr>
        </p:nvSpPr>
        <p:spPr>
          <a:xfrm>
            <a:off x="770562" y="1417821"/>
            <a:ext cx="8229600" cy="3725679"/>
          </a:xfrm>
          <a:prstGeom prst="rect">
            <a:avLst/>
          </a:prstGeom>
          <a:noFill/>
          <a:ln>
            <a:noFill/>
          </a:ln>
        </p:spPr>
        <p:txBody>
          <a:bodyPr lIns="91425" tIns="91425" rIns="91425" bIns="91425" anchor="t" anchorCtr="0">
            <a:noAutofit/>
          </a:bodyPr>
          <a:lstStyle/>
          <a:p>
            <a:pPr marL="457200" marR="0" lvl="0" indent="-381000" algn="l" rtl="0">
              <a:lnSpc>
                <a:spcPct val="90000"/>
              </a:lnSpc>
              <a:spcBef>
                <a:spcPts val="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To design a web application to allow students of SLHS to practice administering speech therapy examinations</a:t>
            </a:r>
          </a:p>
          <a:p>
            <a:pPr marL="914400" marR="0" lvl="1" indent="-381000" algn="l" rtl="0">
              <a:lnSpc>
                <a:spcPct val="90000"/>
              </a:lnSpc>
              <a:spcBef>
                <a:spcPts val="15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Support a variety of subjects and examinations</a:t>
            </a:r>
          </a:p>
          <a:p>
            <a:pPr marL="914400" marR="0" lvl="1" indent="-381000" algn="l" rtl="0">
              <a:lnSpc>
                <a:spcPct val="90000"/>
              </a:lnSpc>
              <a:spcBef>
                <a:spcPts val="30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Provide dynamic feedback on the student’s administration of the exam, based on their choices</a:t>
            </a:r>
          </a:p>
          <a:p>
            <a:pPr marL="137160" marR="0" lvl="0" indent="-137160" algn="l" rtl="0">
              <a:lnSpc>
                <a:spcPct val="90000"/>
              </a:lnSpc>
              <a:spcBef>
                <a:spcPts val="300"/>
              </a:spcBef>
              <a:spcAft>
                <a:spcPts val="150"/>
              </a:spcAft>
              <a:buClr>
                <a:schemeClr val="lt1"/>
              </a:buClr>
              <a:buFont typeface="Noto Symbol"/>
              <a:buNone/>
            </a:pPr>
            <a:endParaRPr sz="2400" b="0" i="0" u="none" strike="noStrike" cap="none" baseline="0" dirty="0">
              <a:solidFill>
                <a:schemeClr val="lt1"/>
              </a:solidFill>
              <a:latin typeface="Cantarell"/>
              <a:ea typeface="Cantarell"/>
              <a:cs typeface="Cantarell"/>
              <a:sym typeface="Cantarell"/>
            </a:endParaRPr>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1" y="1"/>
            <a:ext cx="9143999" cy="1314449"/>
          </a:xfrm>
          <a:ln/>
        </p:spPr>
        <p:txBody>
          <a:bodyPr>
            <a:normAutofit/>
          </a:bodyPr>
          <a:lstStyle/>
          <a:p>
            <a:r>
              <a:rPr lang="en-US" altLang="en-US" sz="3300" dirty="0"/>
              <a:t>How it Works</a:t>
            </a:r>
          </a:p>
        </p:txBody>
      </p:sp>
      <p:sp>
        <p:nvSpPr>
          <p:cNvPr id="6146" name="Rectangle 2"/>
          <p:cNvSpPr>
            <a:spLocks noGrp="1" noChangeArrowheads="1"/>
          </p:cNvSpPr>
          <p:nvPr>
            <p:ph type="body" idx="1"/>
          </p:nvPr>
        </p:nvSpPr>
        <p:spPr>
          <a:xfrm>
            <a:off x="1819776" y="986590"/>
            <a:ext cx="5952624" cy="2764739"/>
          </a:xfrm>
          <a:ln/>
        </p:spPr>
        <p:txBody>
          <a:bodyPr>
            <a:normAutofit/>
          </a:bodyPr>
          <a:lstStyle/>
          <a:p>
            <a:pPr>
              <a:spcBef>
                <a:spcPct val="0"/>
              </a:spcBef>
            </a:pPr>
            <a:r>
              <a:rPr lang="en-US" altLang="en-US" dirty="0" smtClean="0"/>
              <a:t>Each dining court will have two cameras</a:t>
            </a:r>
          </a:p>
          <a:p>
            <a:pPr lvl="1">
              <a:spcBef>
                <a:spcPct val="0"/>
              </a:spcBef>
            </a:pPr>
            <a:r>
              <a:rPr lang="en-US" altLang="en-US" sz="1800" dirty="0"/>
              <a:t>E</a:t>
            </a:r>
            <a:r>
              <a:rPr lang="en-US" altLang="en-US" sz="1800" dirty="0" smtClean="0"/>
              <a:t>ntrance and Exit</a:t>
            </a:r>
          </a:p>
          <a:p>
            <a:pPr>
              <a:spcBef>
                <a:spcPct val="0"/>
              </a:spcBef>
            </a:pPr>
            <a:r>
              <a:rPr lang="en-US" altLang="en-US" dirty="0" smtClean="0"/>
              <a:t>Track </a:t>
            </a:r>
            <a:r>
              <a:rPr lang="en-US" altLang="en-US" dirty="0"/>
              <a:t>entry/exit using our </a:t>
            </a:r>
            <a:r>
              <a:rPr lang="en-US" altLang="en-US" dirty="0" smtClean="0"/>
              <a:t>camera </a:t>
            </a:r>
            <a:r>
              <a:rPr lang="en-US" altLang="en-US" dirty="0"/>
              <a:t>system</a:t>
            </a:r>
          </a:p>
          <a:p>
            <a:pPr lvl="1">
              <a:spcBef>
                <a:spcPts val="450"/>
              </a:spcBef>
            </a:pPr>
            <a:r>
              <a:rPr lang="en-US" altLang="en-US" sz="1800" dirty="0"/>
              <a:t>Sends data to the M</a:t>
            </a:r>
            <a:r>
              <a:rPr lang="en-US" altLang="en-US" sz="1800" dirty="0" smtClean="0"/>
              <a:t>ySQL database</a:t>
            </a:r>
            <a:endParaRPr lang="en-US" altLang="en-US" sz="1800" dirty="0"/>
          </a:p>
          <a:p>
            <a:pPr>
              <a:spcBef>
                <a:spcPts val="450"/>
              </a:spcBef>
            </a:pPr>
            <a:r>
              <a:rPr lang="en-US" altLang="en-US" dirty="0" smtClean="0"/>
              <a:t>Current Count</a:t>
            </a:r>
            <a:endParaRPr lang="en-US" altLang="en-US" dirty="0"/>
          </a:p>
          <a:p>
            <a:pPr lvl="1">
              <a:spcBef>
                <a:spcPts val="450"/>
              </a:spcBef>
            </a:pPr>
            <a:r>
              <a:rPr lang="en-US" altLang="en-US" sz="1800" dirty="0" smtClean="0"/>
              <a:t>(Entrances counted) </a:t>
            </a:r>
            <a:r>
              <a:rPr lang="en-US" altLang="en-US" sz="1800" dirty="0"/>
              <a:t>– </a:t>
            </a:r>
            <a:r>
              <a:rPr lang="en-US" altLang="en-US" sz="1800" dirty="0" smtClean="0"/>
              <a:t>(Exits counted)</a:t>
            </a:r>
            <a:endParaRPr lang="en-US" altLang="en-US" sz="1800" dirty="0"/>
          </a:p>
          <a:p>
            <a:pPr>
              <a:spcBef>
                <a:spcPts val="450"/>
              </a:spcBef>
            </a:pPr>
            <a:r>
              <a:rPr lang="en-US" altLang="en-US" dirty="0" smtClean="0"/>
              <a:t>Will be able to show a plot of count over current meal</a:t>
            </a:r>
            <a:endParaRPr lang="en-US" altLang="en-US" dirty="0"/>
          </a:p>
        </p:txBody>
      </p:sp>
    </p:spTree>
    <p:extLst>
      <p:ext uri="{BB962C8B-B14F-4D97-AF65-F5344CB8AC3E}">
        <p14:creationId xmlns:p14="http://schemas.microsoft.com/office/powerpoint/2010/main" val="154986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1" y="1"/>
            <a:ext cx="9143999" cy="1314449"/>
          </a:xfrm>
          <a:ln/>
        </p:spPr>
        <p:txBody>
          <a:bodyPr>
            <a:normAutofit/>
          </a:bodyPr>
          <a:lstStyle/>
          <a:p>
            <a:r>
              <a:rPr lang="en-US" altLang="en-US" sz="3300" dirty="0"/>
              <a:t>System Details</a:t>
            </a:r>
          </a:p>
        </p:txBody>
      </p:sp>
      <p:sp>
        <p:nvSpPr>
          <p:cNvPr id="6146" name="Rectangle 2"/>
          <p:cNvSpPr>
            <a:spLocks noGrp="1" noChangeArrowheads="1"/>
          </p:cNvSpPr>
          <p:nvPr>
            <p:ph type="body" idx="1"/>
          </p:nvPr>
        </p:nvSpPr>
        <p:spPr>
          <a:xfrm>
            <a:off x="1819776" y="986590"/>
            <a:ext cx="5638800" cy="1938670"/>
          </a:xfrm>
          <a:ln/>
        </p:spPr>
        <p:txBody>
          <a:bodyPr>
            <a:normAutofit/>
          </a:bodyPr>
          <a:lstStyle/>
          <a:p>
            <a:pPr>
              <a:spcBef>
                <a:spcPct val="0"/>
              </a:spcBef>
              <a:buFont typeface="Arial" panose="020B0604020202020204" pitchFamily="34" charset="0"/>
              <a:buChar char="•"/>
            </a:pPr>
            <a:r>
              <a:rPr lang="en-US" altLang="en-US" dirty="0" smtClean="0"/>
              <a:t>Each box has a Raspberry Pi computer with a small camera and a Wi-Fi adapter</a:t>
            </a:r>
          </a:p>
          <a:p>
            <a:pPr>
              <a:spcBef>
                <a:spcPct val="0"/>
              </a:spcBef>
              <a:buFont typeface="Arial" panose="020B0604020202020204" pitchFamily="34" charset="0"/>
              <a:buChar char="•"/>
            </a:pPr>
            <a:r>
              <a:rPr lang="en-US" altLang="en-US" dirty="0"/>
              <a:t>The only external wire is for power</a:t>
            </a:r>
          </a:p>
          <a:p>
            <a:pPr>
              <a:spcBef>
                <a:spcPct val="0"/>
              </a:spcBef>
              <a:buFont typeface="Arial" panose="020B0604020202020204" pitchFamily="34" charset="0"/>
              <a:buChar char="•"/>
            </a:pPr>
            <a:r>
              <a:rPr lang="en-US" altLang="en-US" dirty="0" smtClean="0"/>
              <a:t>The processing (counting) occurs on each Raspberry Pi and only the results are sent to the server</a:t>
            </a:r>
            <a:endParaRPr lang="en-US" altLang="en-US" dirty="0"/>
          </a:p>
        </p:txBody>
      </p:sp>
    </p:spTree>
    <p:extLst>
      <p:ext uri="{BB962C8B-B14F-4D97-AF65-F5344CB8AC3E}">
        <p14:creationId xmlns:p14="http://schemas.microsoft.com/office/powerpoint/2010/main" val="1049563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0" y="1"/>
            <a:ext cx="9144000" cy="1314449"/>
          </a:xfrm>
          <a:ln/>
        </p:spPr>
        <p:txBody>
          <a:bodyPr>
            <a:normAutofit/>
          </a:bodyPr>
          <a:lstStyle/>
          <a:p>
            <a:r>
              <a:rPr lang="en-US" altLang="en-US" sz="3300" dirty="0"/>
              <a:t>System Diagram</a:t>
            </a:r>
          </a:p>
        </p:txBody>
      </p:sp>
      <p:grpSp>
        <p:nvGrpSpPr>
          <p:cNvPr id="19" name="Group 18"/>
          <p:cNvGrpSpPr/>
          <p:nvPr/>
        </p:nvGrpSpPr>
        <p:grpSpPr>
          <a:xfrm>
            <a:off x="1489365" y="1549894"/>
            <a:ext cx="6482606" cy="2653175"/>
            <a:chOff x="1736436" y="2273317"/>
            <a:chExt cx="8643475" cy="3537567"/>
          </a:xfrm>
        </p:grpSpPr>
        <p:grpSp>
          <p:nvGrpSpPr>
            <p:cNvPr id="18" name="Group 17"/>
            <p:cNvGrpSpPr/>
            <p:nvPr/>
          </p:nvGrpSpPr>
          <p:grpSpPr>
            <a:xfrm>
              <a:off x="5566611" y="3511659"/>
              <a:ext cx="2146300" cy="1942543"/>
              <a:chOff x="5566611" y="3511659"/>
              <a:chExt cx="2146300" cy="1942543"/>
            </a:xfrm>
          </p:grpSpPr>
          <p:sp>
            <p:nvSpPr>
              <p:cNvPr id="7171" name="Rectangle 3"/>
              <p:cNvSpPr>
                <a:spLocks/>
              </p:cNvSpPr>
              <p:nvPr/>
            </p:nvSpPr>
            <p:spPr bwMode="auto">
              <a:xfrm>
                <a:off x="5566611" y="3511659"/>
                <a:ext cx="2146300" cy="1942543"/>
              </a:xfrm>
              <a:prstGeom prst="rect">
                <a:avLst/>
              </a:prstGeom>
              <a:solidFill>
                <a:schemeClr val="accent1"/>
              </a:solidFill>
              <a:ln w="25400" cap="flat">
                <a:solidFill>
                  <a:srgbClr val="8C3A38"/>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endParaRPr lang="en-US" altLang="en-US" sz="600" dirty="0" smtClean="0">
                  <a:solidFill>
                    <a:srgbClr val="FFFFFF"/>
                  </a:solidFill>
                  <a:latin typeface="Calibri" charset="0"/>
                  <a:ea typeface="Calibri" charset="0"/>
                  <a:cs typeface="Calibri" charset="0"/>
                  <a:sym typeface="Calibri" charset="0"/>
                </a:endParaRPr>
              </a:p>
              <a:p>
                <a:pPr algn="ctr"/>
                <a:r>
                  <a:rPr lang="en-US" altLang="en-US" sz="1400" dirty="0" smtClean="0">
                    <a:solidFill>
                      <a:srgbClr val="FFFFFF"/>
                    </a:solidFill>
                    <a:latin typeface="Calibri" charset="0"/>
                    <a:ea typeface="Calibri" charset="0"/>
                    <a:cs typeface="Calibri" charset="0"/>
                    <a:sym typeface="Calibri" charset="0"/>
                  </a:rPr>
                  <a:t>Purdue </a:t>
                </a:r>
                <a:r>
                  <a:rPr lang="en-US" altLang="en-US" sz="1400" dirty="0" err="1">
                    <a:solidFill>
                      <a:srgbClr val="FFFFFF"/>
                    </a:solidFill>
                    <a:latin typeface="Calibri" charset="0"/>
                    <a:ea typeface="Calibri" charset="0"/>
                    <a:cs typeface="Calibri" charset="0"/>
                    <a:sym typeface="Calibri" charset="0"/>
                  </a:rPr>
                  <a:t>iTaP</a:t>
                </a:r>
                <a:r>
                  <a:rPr lang="en-US" altLang="en-US" sz="1400" dirty="0">
                    <a:solidFill>
                      <a:srgbClr val="FFFFFF"/>
                    </a:solidFill>
                    <a:latin typeface="Calibri" charset="0"/>
                    <a:ea typeface="Calibri" charset="0"/>
                    <a:cs typeface="Calibri" charset="0"/>
                    <a:sym typeface="Calibri" charset="0"/>
                  </a:rPr>
                  <a:t> Server</a:t>
                </a: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p:txBody>
          </p:sp>
          <p:sp>
            <p:nvSpPr>
              <p:cNvPr id="7174" name="Rectangle 6"/>
              <p:cNvSpPr>
                <a:spLocks/>
              </p:cNvSpPr>
              <p:nvPr/>
            </p:nvSpPr>
            <p:spPr bwMode="auto">
              <a:xfrm>
                <a:off x="5795211" y="3876323"/>
                <a:ext cx="1689100" cy="749134"/>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err="1" smtClean="0">
                    <a:solidFill>
                      <a:srgbClr val="FFFFFF"/>
                    </a:solidFill>
                    <a:latin typeface="Calibri" charset="0"/>
                    <a:ea typeface="Calibri" charset="0"/>
                    <a:cs typeface="Calibri" charset="0"/>
                    <a:sym typeface="Calibri" charset="0"/>
                  </a:rPr>
                  <a:t>RESTful</a:t>
                </a:r>
                <a:r>
                  <a:rPr lang="en-US" altLang="en-US" dirty="0" smtClean="0">
                    <a:solidFill>
                      <a:srgbClr val="FFFFFF"/>
                    </a:solidFill>
                    <a:latin typeface="Calibri" charset="0"/>
                    <a:ea typeface="Calibri" charset="0"/>
                    <a:cs typeface="Calibri" charset="0"/>
                    <a:sym typeface="Calibri" charset="0"/>
                  </a:rPr>
                  <a:t> API (PHP)</a:t>
                </a:r>
                <a:endParaRPr lang="en-US" altLang="en-US" dirty="0">
                  <a:solidFill>
                    <a:srgbClr val="FFFFFF"/>
                  </a:solidFill>
                  <a:latin typeface="Calibri" charset="0"/>
                  <a:ea typeface="Calibri" charset="0"/>
                  <a:cs typeface="Calibri" charset="0"/>
                  <a:sym typeface="Calibri" charset="0"/>
                </a:endParaRPr>
              </a:p>
            </p:txBody>
          </p:sp>
        </p:grpSp>
        <p:grpSp>
          <p:nvGrpSpPr>
            <p:cNvPr id="16" name="Group 15"/>
            <p:cNvGrpSpPr/>
            <p:nvPr/>
          </p:nvGrpSpPr>
          <p:grpSpPr>
            <a:xfrm>
              <a:off x="5795211" y="4601708"/>
              <a:ext cx="1689101" cy="729877"/>
              <a:chOff x="5795211" y="4601708"/>
              <a:chExt cx="1689101" cy="729877"/>
            </a:xfrm>
          </p:grpSpPr>
          <p:sp>
            <p:nvSpPr>
              <p:cNvPr id="7187" name="Rectangle 19"/>
              <p:cNvSpPr>
                <a:spLocks/>
              </p:cNvSpPr>
              <p:nvPr/>
            </p:nvSpPr>
            <p:spPr bwMode="auto">
              <a:xfrm>
                <a:off x="5795211" y="4950585"/>
                <a:ext cx="1689101" cy="3810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p>
                <a:pPr algn="ctr"/>
                <a:r>
                  <a:rPr lang="en-US" altLang="en-US" sz="1200" dirty="0">
                    <a:solidFill>
                      <a:srgbClr val="FFFFFF"/>
                    </a:solidFill>
                    <a:latin typeface="Calibri" charset="0"/>
                    <a:ea typeface="Calibri" charset="0"/>
                    <a:cs typeface="Calibri" charset="0"/>
                    <a:sym typeface="Calibri" charset="0"/>
                  </a:rPr>
                  <a:t>MySQL Database</a:t>
                </a:r>
              </a:p>
            </p:txBody>
          </p:sp>
          <p:sp>
            <p:nvSpPr>
              <p:cNvPr id="7188" name="Line 20"/>
              <p:cNvSpPr>
                <a:spLocks noChangeShapeType="1"/>
              </p:cNvSpPr>
              <p:nvPr/>
            </p:nvSpPr>
            <p:spPr bwMode="auto">
              <a:xfrm>
                <a:off x="6639761" y="4601708"/>
                <a:ext cx="0" cy="348877"/>
              </a:xfrm>
              <a:prstGeom prst="line">
                <a:avLst/>
              </a:prstGeom>
              <a:noFill/>
              <a:ln w="19050" cap="flat">
                <a:solidFill>
                  <a:schemeClr val="tx1"/>
                </a:solidFill>
                <a:prstDash val="solid"/>
                <a:round/>
                <a:headEnd type="arrow" w="sm" len="sm"/>
                <a:tailEnd type="arrow" w="sm" len="sm"/>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17" name="Group 16"/>
            <p:cNvGrpSpPr/>
            <p:nvPr/>
          </p:nvGrpSpPr>
          <p:grpSpPr>
            <a:xfrm>
              <a:off x="1736436" y="2273317"/>
              <a:ext cx="4058775" cy="3537567"/>
              <a:chOff x="1736436" y="2273317"/>
              <a:chExt cx="4058775" cy="3537567"/>
            </a:xfrm>
          </p:grpSpPr>
          <p:sp>
            <p:nvSpPr>
              <p:cNvPr id="7183" name="Line 15"/>
              <p:cNvSpPr>
                <a:spLocks noChangeShapeType="1"/>
              </p:cNvSpPr>
              <p:nvPr/>
            </p:nvSpPr>
            <p:spPr bwMode="auto">
              <a:xfrm rot="10800000" flipH="1" flipV="1">
                <a:off x="4492336" y="3582716"/>
                <a:ext cx="1302875" cy="1558367"/>
              </a:xfrm>
              <a:prstGeom prst="line">
                <a:avLst/>
              </a:prstGeom>
              <a:noFill/>
              <a:ln w="19050" cap="flat">
                <a:solidFill>
                  <a:schemeClr val="tx1"/>
                </a:solidFill>
                <a:prstDash val="solid"/>
                <a:round/>
                <a:headEnd type="arrow" w="sm" len="sm"/>
                <a:tailEnd type="arrow" w="sm" len="sm"/>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736436" y="2273317"/>
                <a:ext cx="2755900" cy="3537567"/>
                <a:chOff x="1203036" y="1797627"/>
                <a:chExt cx="2755900" cy="3537567"/>
              </a:xfrm>
            </p:grpSpPr>
            <p:sp>
              <p:nvSpPr>
                <p:cNvPr id="2" name="Rectangle 1"/>
                <p:cNvSpPr/>
                <p:nvPr/>
              </p:nvSpPr>
              <p:spPr>
                <a:xfrm>
                  <a:off x="1205345" y="1797627"/>
                  <a:ext cx="2753591" cy="3533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alibri" charset="0"/>
                      <a:ea typeface="Calibri" charset="0"/>
                      <a:cs typeface="Calibri" charset="0"/>
                    </a:rPr>
                    <a:t>Dining Court</a:t>
                  </a:r>
                </a:p>
                <a:p>
                  <a:pPr algn="ctr"/>
                  <a:endParaRPr lang="en-US" dirty="0"/>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a:p>
              </p:txBody>
            </p:sp>
            <p:grpSp>
              <p:nvGrpSpPr>
                <p:cNvPr id="4" name="Group 3"/>
                <p:cNvGrpSpPr/>
                <p:nvPr/>
              </p:nvGrpSpPr>
              <p:grpSpPr>
                <a:xfrm>
                  <a:off x="1203036" y="2290565"/>
                  <a:ext cx="2755900" cy="1524000"/>
                  <a:chOff x="1203036" y="2290565"/>
                  <a:chExt cx="2755900" cy="1524000"/>
                </a:xfrm>
              </p:grpSpPr>
              <p:sp>
                <p:nvSpPr>
                  <p:cNvPr id="7179" name="Rectangle 11"/>
                  <p:cNvSpPr>
                    <a:spLocks/>
                  </p:cNvSpPr>
                  <p:nvPr/>
                </p:nvSpPr>
                <p:spPr bwMode="auto">
                  <a:xfrm>
                    <a:off x="1203036" y="2290565"/>
                    <a:ext cx="2755900" cy="1524000"/>
                  </a:xfrm>
                  <a:prstGeom prst="rect">
                    <a:avLst/>
                  </a:prstGeom>
                  <a:solidFill>
                    <a:schemeClr val="accent1"/>
                  </a:solidFill>
                  <a:ln w="25400" cap="flat">
                    <a:solidFill>
                      <a:srgbClr val="8C3A38"/>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srgbClr val="FFFFFF"/>
                        </a:solidFill>
                        <a:latin typeface="Calibri" charset="0"/>
                        <a:ea typeface="Calibri" charset="0"/>
                        <a:cs typeface="Calibri" charset="0"/>
                        <a:sym typeface="Calibri" charset="0"/>
                      </a:rPr>
                      <a:t>Raspberry Pi</a:t>
                    </a: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p:txBody>
              </p:sp>
              <p:sp>
                <p:nvSpPr>
                  <p:cNvPr id="7180" name="Rectangle 12"/>
                  <p:cNvSpPr>
                    <a:spLocks/>
                  </p:cNvSpPr>
                  <p:nvPr/>
                </p:nvSpPr>
                <p:spPr bwMode="auto">
                  <a:xfrm>
                    <a:off x="1736436" y="2671565"/>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a:solidFill>
                          <a:srgbClr val="FFFFFF"/>
                        </a:solidFill>
                        <a:latin typeface="Calibri" charset="0"/>
                        <a:ea typeface="Calibri" charset="0"/>
                        <a:cs typeface="Calibri" charset="0"/>
                        <a:sym typeface="Calibri" charset="0"/>
                      </a:rPr>
                      <a:t>Entrance Counter</a:t>
                    </a:r>
                  </a:p>
                </p:txBody>
              </p:sp>
              <p:sp>
                <p:nvSpPr>
                  <p:cNvPr id="7182" name="Rectangle 14"/>
                  <p:cNvSpPr>
                    <a:spLocks/>
                  </p:cNvSpPr>
                  <p:nvPr/>
                </p:nvSpPr>
                <p:spPr bwMode="auto">
                  <a:xfrm>
                    <a:off x="1736436" y="3411340"/>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smtClean="0">
                        <a:solidFill>
                          <a:srgbClr val="FFFFFF"/>
                        </a:solidFill>
                        <a:latin typeface="Calibri" charset="0"/>
                        <a:ea typeface="Calibri" charset="0"/>
                        <a:cs typeface="Calibri" charset="0"/>
                        <a:sym typeface="Calibri" charset="0"/>
                      </a:rPr>
                      <a:t>Wi-Fi Adapter</a:t>
                    </a:r>
                    <a:endParaRPr lang="en-US" altLang="en-US" dirty="0">
                      <a:solidFill>
                        <a:srgbClr val="FFFFFF"/>
                      </a:solidFill>
                      <a:latin typeface="Calibri" charset="0"/>
                      <a:ea typeface="Calibri" charset="0"/>
                      <a:cs typeface="Calibri" charset="0"/>
                      <a:sym typeface="Calibri" charset="0"/>
                    </a:endParaRPr>
                  </a:p>
                </p:txBody>
              </p:sp>
              <p:sp>
                <p:nvSpPr>
                  <p:cNvPr id="25" name="Rectangle 14"/>
                  <p:cNvSpPr>
                    <a:spLocks/>
                  </p:cNvSpPr>
                  <p:nvPr/>
                </p:nvSpPr>
                <p:spPr bwMode="auto">
                  <a:xfrm>
                    <a:off x="1736436" y="3035969"/>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smtClean="0">
                        <a:solidFill>
                          <a:srgbClr val="FFFFFF"/>
                        </a:solidFill>
                        <a:latin typeface="Calibri" charset="0"/>
                        <a:ea typeface="Calibri" charset="0"/>
                        <a:cs typeface="Calibri" charset="0"/>
                        <a:sym typeface="Calibri" charset="0"/>
                      </a:rPr>
                      <a:t>Camera</a:t>
                    </a:r>
                    <a:endParaRPr lang="en-US" altLang="en-US" dirty="0">
                      <a:solidFill>
                        <a:srgbClr val="FFFFFF"/>
                      </a:solidFill>
                      <a:latin typeface="Calibri" charset="0"/>
                      <a:ea typeface="Calibri" charset="0"/>
                      <a:cs typeface="Calibri" charset="0"/>
                      <a:sym typeface="Calibri" charset="0"/>
                    </a:endParaRPr>
                  </a:p>
                </p:txBody>
              </p:sp>
            </p:grpSp>
            <p:grpSp>
              <p:nvGrpSpPr>
                <p:cNvPr id="3" name="Group 2"/>
                <p:cNvGrpSpPr/>
                <p:nvPr/>
              </p:nvGrpSpPr>
              <p:grpSpPr>
                <a:xfrm>
                  <a:off x="1203036" y="3811194"/>
                  <a:ext cx="2755900" cy="1524000"/>
                  <a:chOff x="1203036" y="3811194"/>
                  <a:chExt cx="2755900" cy="1524000"/>
                </a:xfrm>
              </p:grpSpPr>
              <p:sp>
                <p:nvSpPr>
                  <p:cNvPr id="23" name="Rectangle 11"/>
                  <p:cNvSpPr>
                    <a:spLocks/>
                  </p:cNvSpPr>
                  <p:nvPr/>
                </p:nvSpPr>
                <p:spPr bwMode="auto">
                  <a:xfrm>
                    <a:off x="1203036" y="3811194"/>
                    <a:ext cx="2755900" cy="1524000"/>
                  </a:xfrm>
                  <a:prstGeom prst="rect">
                    <a:avLst/>
                  </a:prstGeom>
                  <a:solidFill>
                    <a:schemeClr val="accent1"/>
                  </a:solidFill>
                  <a:ln w="25400" cap="flat">
                    <a:solidFill>
                      <a:srgbClr val="8C3A38"/>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srgbClr val="FFFFFF"/>
                        </a:solidFill>
                        <a:latin typeface="Calibri" charset="0"/>
                        <a:ea typeface="Calibri" charset="0"/>
                        <a:cs typeface="Calibri" charset="0"/>
                        <a:sym typeface="Calibri" charset="0"/>
                      </a:rPr>
                      <a:t>Raspberry Pi</a:t>
                    </a: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p:txBody>
              </p:sp>
              <p:sp>
                <p:nvSpPr>
                  <p:cNvPr id="24" name="Rectangle 13"/>
                  <p:cNvSpPr>
                    <a:spLocks/>
                  </p:cNvSpPr>
                  <p:nvPr/>
                </p:nvSpPr>
                <p:spPr bwMode="auto">
                  <a:xfrm>
                    <a:off x="1736436" y="4172039"/>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solidFill>
                          <a:srgbClr val="FFFFFF"/>
                        </a:solidFill>
                        <a:latin typeface="Calibri" charset="0"/>
                        <a:ea typeface="Calibri" charset="0"/>
                        <a:cs typeface="Calibri" charset="0"/>
                        <a:sym typeface="Calibri" charset="0"/>
                      </a:rPr>
                      <a:t>Exit Counter</a:t>
                    </a:r>
                  </a:p>
                </p:txBody>
              </p:sp>
              <p:sp>
                <p:nvSpPr>
                  <p:cNvPr id="26" name="Rectangle 14"/>
                  <p:cNvSpPr>
                    <a:spLocks/>
                  </p:cNvSpPr>
                  <p:nvPr/>
                </p:nvSpPr>
                <p:spPr bwMode="auto">
                  <a:xfrm>
                    <a:off x="1736436" y="4536771"/>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smtClean="0">
                        <a:solidFill>
                          <a:srgbClr val="FFFFFF"/>
                        </a:solidFill>
                        <a:latin typeface="Calibri" charset="0"/>
                        <a:ea typeface="Calibri" charset="0"/>
                        <a:cs typeface="Calibri" charset="0"/>
                        <a:sym typeface="Calibri" charset="0"/>
                      </a:rPr>
                      <a:t>Camera</a:t>
                    </a:r>
                    <a:endParaRPr lang="en-US" altLang="en-US" dirty="0">
                      <a:solidFill>
                        <a:srgbClr val="FFFFFF"/>
                      </a:solidFill>
                      <a:latin typeface="Calibri" charset="0"/>
                      <a:ea typeface="Calibri" charset="0"/>
                      <a:cs typeface="Calibri" charset="0"/>
                      <a:sym typeface="Calibri" charset="0"/>
                    </a:endParaRPr>
                  </a:p>
                </p:txBody>
              </p:sp>
              <p:sp>
                <p:nvSpPr>
                  <p:cNvPr id="28" name="Rectangle 14"/>
                  <p:cNvSpPr>
                    <a:spLocks/>
                  </p:cNvSpPr>
                  <p:nvPr/>
                </p:nvSpPr>
                <p:spPr bwMode="auto">
                  <a:xfrm>
                    <a:off x="1736436" y="4905557"/>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smtClean="0">
                        <a:solidFill>
                          <a:srgbClr val="FFFFFF"/>
                        </a:solidFill>
                        <a:latin typeface="Calibri" charset="0"/>
                        <a:ea typeface="Calibri" charset="0"/>
                        <a:cs typeface="Calibri" charset="0"/>
                        <a:sym typeface="Calibri" charset="0"/>
                      </a:rPr>
                      <a:t>Wi-Fi Adapter</a:t>
                    </a:r>
                    <a:endParaRPr lang="en-US" altLang="en-US" dirty="0">
                      <a:solidFill>
                        <a:srgbClr val="FFFFFF"/>
                      </a:solidFill>
                      <a:latin typeface="Calibri" charset="0"/>
                      <a:ea typeface="Calibri" charset="0"/>
                      <a:cs typeface="Calibri" charset="0"/>
                      <a:sym typeface="Calibri" charset="0"/>
                    </a:endParaRPr>
                  </a:p>
                </p:txBody>
              </p:sp>
            </p:grpSp>
          </p:grpSp>
          <p:sp>
            <p:nvSpPr>
              <p:cNvPr id="29" name="Line 15"/>
              <p:cNvSpPr>
                <a:spLocks noChangeShapeType="1"/>
              </p:cNvSpPr>
              <p:nvPr/>
            </p:nvSpPr>
            <p:spPr bwMode="auto">
              <a:xfrm rot="10800000" flipH="1" flipV="1">
                <a:off x="4492335" y="5141083"/>
                <a:ext cx="1302876" cy="1"/>
              </a:xfrm>
              <a:prstGeom prst="line">
                <a:avLst/>
              </a:prstGeom>
              <a:noFill/>
              <a:ln w="19050" cap="flat">
                <a:solidFill>
                  <a:schemeClr val="tx1"/>
                </a:solidFill>
                <a:prstDash val="solid"/>
                <a:round/>
                <a:headEnd type="arrow" w="sm" len="sm"/>
                <a:tailEnd type="arrow" w="sm" len="sm"/>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7176" name="Rectangle 8"/>
            <p:cNvSpPr>
              <a:spLocks/>
            </p:cNvSpPr>
            <p:nvPr/>
          </p:nvSpPr>
          <p:spPr bwMode="auto">
            <a:xfrm>
              <a:off x="8767011" y="3746016"/>
              <a:ext cx="1612900" cy="609600"/>
            </a:xfrm>
            <a:prstGeom prst="rect">
              <a:avLst/>
            </a:prstGeom>
            <a:solidFill>
              <a:schemeClr val="accent1"/>
            </a:solidFill>
            <a:ln w="25400" cap="flat">
              <a:solidFill>
                <a:srgbClr val="8C3A38"/>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solidFill>
                    <a:srgbClr val="FFFFFF"/>
                  </a:solidFill>
                  <a:latin typeface="Calibri" charset="0"/>
                  <a:ea typeface="Calibri" charset="0"/>
                  <a:cs typeface="Calibri" charset="0"/>
                  <a:sym typeface="Calibri" charset="0"/>
                </a:rPr>
                <a:t>Dining Services Website</a:t>
              </a:r>
            </a:p>
          </p:txBody>
        </p:sp>
      </p:grpSp>
      <p:cxnSp>
        <p:nvCxnSpPr>
          <p:cNvPr id="7" name="Straight Arrow Connector 6"/>
          <p:cNvCxnSpPr>
            <a:stCxn id="7174" idx="3"/>
            <a:endCxn id="7176" idx="1"/>
          </p:cNvCxnSpPr>
          <p:nvPr/>
        </p:nvCxnSpPr>
        <p:spPr>
          <a:xfrm flipV="1">
            <a:off x="5800271" y="2883017"/>
            <a:ext cx="962025" cy="150056"/>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rot="21005278">
            <a:off x="6097612" y="2650570"/>
            <a:ext cx="428643" cy="284693"/>
          </a:xfrm>
          <a:prstGeom prst="rect">
            <a:avLst/>
          </a:prstGeom>
          <a:noFill/>
        </p:spPr>
        <p:txBody>
          <a:bodyPr wrap="none" lIns="68580" tIns="34290" rIns="68580" bIns="34290" rtlCol="0">
            <a:spAutoFit/>
          </a:bodyPr>
          <a:lstStyle/>
          <a:p>
            <a:r>
              <a:rPr lang="en-US" dirty="0" smtClean="0"/>
              <a:t>API</a:t>
            </a:r>
            <a:endParaRPr lang="en-US" dirty="0"/>
          </a:p>
        </p:txBody>
      </p:sp>
      <p:sp>
        <p:nvSpPr>
          <p:cNvPr id="30" name="Rectangle 8"/>
          <p:cNvSpPr>
            <a:spLocks/>
          </p:cNvSpPr>
          <p:nvPr/>
        </p:nvSpPr>
        <p:spPr bwMode="auto">
          <a:xfrm>
            <a:off x="6762296" y="3330702"/>
            <a:ext cx="1209675" cy="457200"/>
          </a:xfrm>
          <a:prstGeom prst="rect">
            <a:avLst/>
          </a:prstGeom>
          <a:solidFill>
            <a:schemeClr val="accent1"/>
          </a:solidFill>
          <a:ln w="25400" cap="flat">
            <a:solidFill>
              <a:srgbClr val="8C3A38"/>
            </a:solidFill>
            <a:prstDash val="solid"/>
            <a:round/>
            <a:headEnd type="none" w="med" len="med"/>
            <a:tailEnd type="none" w="med" len="med"/>
          </a:ln>
        </p:spPr>
        <p:txBody>
          <a:bodyPr lIns="28575" tIns="28575" rIns="28575" bIns="28575"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solidFill>
                  <a:srgbClr val="FFFFFF"/>
                </a:solidFill>
                <a:latin typeface="Calibri" charset="0"/>
                <a:ea typeface="Calibri" charset="0"/>
                <a:cs typeface="Calibri" charset="0"/>
                <a:sym typeface="Calibri" charset="0"/>
              </a:rPr>
              <a:t>Dining Services Mobile App</a:t>
            </a:r>
          </a:p>
        </p:txBody>
      </p:sp>
      <p:cxnSp>
        <p:nvCxnSpPr>
          <p:cNvPr id="31" name="Straight Arrow Connector 30"/>
          <p:cNvCxnSpPr>
            <a:stCxn id="7174" idx="3"/>
            <a:endCxn id="30" idx="1"/>
          </p:cNvCxnSpPr>
          <p:nvPr/>
        </p:nvCxnSpPr>
        <p:spPr>
          <a:xfrm>
            <a:off x="5800271" y="3033073"/>
            <a:ext cx="962025" cy="52622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rot="1698714">
            <a:off x="6203028" y="3049856"/>
            <a:ext cx="428643" cy="284693"/>
          </a:xfrm>
          <a:prstGeom prst="rect">
            <a:avLst/>
          </a:prstGeom>
          <a:noFill/>
        </p:spPr>
        <p:txBody>
          <a:bodyPr wrap="none" lIns="68580" tIns="34290" rIns="68580" bIns="34290" rtlCol="0">
            <a:spAutoFit/>
          </a:bodyPr>
          <a:lstStyle/>
          <a:p>
            <a:r>
              <a:rPr lang="en-US" dirty="0" smtClean="0"/>
              <a:t>API</a:t>
            </a:r>
            <a:endParaRPr lang="en-US" dirty="0"/>
          </a:p>
        </p:txBody>
      </p:sp>
    </p:spTree>
    <p:extLst>
      <p:ext uri="{BB962C8B-B14F-4D97-AF65-F5344CB8AC3E}">
        <p14:creationId xmlns:p14="http://schemas.microsoft.com/office/powerpoint/2010/main" val="99072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 y="0"/>
            <a:ext cx="9143999" cy="1316736"/>
          </a:xfrm>
          <a:ln/>
        </p:spPr>
        <p:txBody>
          <a:bodyPr>
            <a:noAutofit/>
          </a:bodyPr>
          <a:lstStyle/>
          <a:p>
            <a:r>
              <a:rPr lang="en-US" altLang="en-US" sz="3300" dirty="0"/>
              <a:t>Trial Deployment Location: Earhart</a:t>
            </a:r>
          </a:p>
        </p:txBody>
      </p:sp>
      <p:grpSp>
        <p:nvGrpSpPr>
          <p:cNvPr id="29" name="Group 28"/>
          <p:cNvGrpSpPr/>
          <p:nvPr/>
        </p:nvGrpSpPr>
        <p:grpSpPr>
          <a:xfrm>
            <a:off x="2423160" y="1400175"/>
            <a:ext cx="4572000" cy="3326130"/>
            <a:chOff x="3230880" y="1866900"/>
            <a:chExt cx="6096000" cy="4434840"/>
          </a:xfrm>
        </p:grpSpPr>
        <p:cxnSp>
          <p:nvCxnSpPr>
            <p:cNvPr id="3" name="Straight Connector 2"/>
            <p:cNvCxnSpPr/>
            <p:nvPr/>
          </p:nvCxnSpPr>
          <p:spPr>
            <a:xfrm>
              <a:off x="3230880" y="1866900"/>
              <a:ext cx="2065020" cy="0"/>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p:cNvCxnSpPr/>
            <p:nvPr/>
          </p:nvCxnSpPr>
          <p:spPr>
            <a:xfrm>
              <a:off x="5295900" y="1866900"/>
              <a:ext cx="0" cy="210312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5295900" y="3970020"/>
              <a:ext cx="388620"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V="1">
              <a:off x="5684520" y="2918460"/>
              <a:ext cx="0" cy="105156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5684520" y="2918460"/>
              <a:ext cx="2788920"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8473440" y="2918460"/>
              <a:ext cx="0" cy="97536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flipH="1">
              <a:off x="7612380" y="3893820"/>
              <a:ext cx="861060"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7612380" y="3893820"/>
              <a:ext cx="0" cy="240792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7612380" y="6301740"/>
              <a:ext cx="1714500"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230880" y="2918460"/>
              <a:ext cx="586740"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817620" y="2918460"/>
              <a:ext cx="0" cy="1120808"/>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flipH="1">
              <a:off x="3230880" y="4039268"/>
              <a:ext cx="586740"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230880" y="4039268"/>
              <a:ext cx="0" cy="2262472"/>
            </a:xfrm>
            <a:prstGeom prst="line">
              <a:avLst/>
            </a:prstGeom>
          </p:spPr>
          <p:style>
            <a:lnRef idx="2">
              <a:schemeClr val="dk1"/>
            </a:lnRef>
            <a:fillRef idx="0">
              <a:schemeClr val="dk1"/>
            </a:fillRef>
            <a:effectRef idx="1">
              <a:schemeClr val="dk1"/>
            </a:effectRef>
            <a:fontRef idx="minor">
              <a:schemeClr val="tx1"/>
            </a:fontRef>
          </p:style>
        </p:cxnSp>
      </p:grpSp>
      <p:grpSp>
        <p:nvGrpSpPr>
          <p:cNvPr id="13325" name="Group 13324" hidden="1"/>
          <p:cNvGrpSpPr/>
          <p:nvPr/>
        </p:nvGrpSpPr>
        <p:grpSpPr>
          <a:xfrm>
            <a:off x="3091815" y="1461702"/>
            <a:ext cx="880110" cy="307777"/>
            <a:chOff x="4122420" y="1948934"/>
            <a:chExt cx="1173480" cy="410369"/>
          </a:xfrm>
        </p:grpSpPr>
        <p:sp>
          <p:nvSpPr>
            <p:cNvPr id="30" name="TextBox 29"/>
            <p:cNvSpPr txBox="1"/>
            <p:nvPr/>
          </p:nvSpPr>
          <p:spPr>
            <a:xfrm>
              <a:off x="4579620" y="1948934"/>
              <a:ext cx="472779" cy="410369"/>
            </a:xfrm>
            <a:prstGeom prst="rect">
              <a:avLst/>
            </a:prstGeom>
            <a:noFill/>
          </p:spPr>
          <p:txBody>
            <a:bodyPr wrap="none" rtlCol="0">
              <a:spAutoFit/>
            </a:bodyPr>
            <a:lstStyle/>
            <a:p>
              <a:r>
                <a:rPr lang="en-US" dirty="0" smtClean="0">
                  <a:latin typeface="Arial Black" panose="020B0A04020102020204" pitchFamily="34" charset="0"/>
                </a:rPr>
                <a:t>6’</a:t>
              </a:r>
              <a:endParaRPr lang="en-US" dirty="0">
                <a:latin typeface="Arial Black" panose="020B0A04020102020204" pitchFamily="34" charset="0"/>
              </a:endParaRPr>
            </a:p>
          </p:txBody>
        </p:sp>
        <p:cxnSp>
          <p:nvCxnSpPr>
            <p:cNvPr id="13322" name="Straight Arrow Connector 13321"/>
            <p:cNvCxnSpPr>
              <a:stCxn id="30" idx="1"/>
            </p:cNvCxnSpPr>
            <p:nvPr/>
          </p:nvCxnSpPr>
          <p:spPr>
            <a:xfrm flipH="1" flipV="1">
              <a:off x="4122420" y="2133601"/>
              <a:ext cx="457200" cy="205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24" name="Straight Arrow Connector 13323"/>
            <p:cNvCxnSpPr/>
            <p:nvPr/>
          </p:nvCxnSpPr>
          <p:spPr>
            <a:xfrm>
              <a:off x="4982294" y="2133600"/>
              <a:ext cx="31360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30" name="Group 13329" hidden="1"/>
          <p:cNvGrpSpPr/>
          <p:nvPr/>
        </p:nvGrpSpPr>
        <p:grpSpPr>
          <a:xfrm>
            <a:off x="3591749" y="1400175"/>
            <a:ext cx="474810" cy="1597164"/>
            <a:chOff x="4788995" y="1866900"/>
            <a:chExt cx="633080" cy="2129552"/>
          </a:xfrm>
        </p:grpSpPr>
        <p:sp>
          <p:nvSpPr>
            <p:cNvPr id="31" name="TextBox 30"/>
            <p:cNvSpPr txBox="1"/>
            <p:nvPr/>
          </p:nvSpPr>
          <p:spPr>
            <a:xfrm>
              <a:off x="4788995" y="2613660"/>
              <a:ext cx="633080" cy="410369"/>
            </a:xfrm>
            <a:prstGeom prst="rect">
              <a:avLst/>
            </a:prstGeom>
            <a:noFill/>
          </p:spPr>
          <p:txBody>
            <a:bodyPr wrap="none" rtlCol="0">
              <a:spAutoFit/>
            </a:bodyPr>
            <a:lstStyle/>
            <a:p>
              <a:r>
                <a:rPr lang="en-US" dirty="0" smtClean="0">
                  <a:latin typeface="Arial Black" panose="020B0A04020102020204" pitchFamily="34" charset="0"/>
                </a:rPr>
                <a:t>11’</a:t>
              </a:r>
              <a:endParaRPr lang="en-US" dirty="0">
                <a:latin typeface="Arial Black" panose="020B0A04020102020204" pitchFamily="34" charset="0"/>
              </a:endParaRPr>
            </a:p>
          </p:txBody>
        </p:sp>
        <p:cxnSp>
          <p:nvCxnSpPr>
            <p:cNvPr id="13327" name="Straight Arrow Connector 13326"/>
            <p:cNvCxnSpPr>
              <a:stCxn id="31" idx="0"/>
            </p:cNvCxnSpPr>
            <p:nvPr/>
          </p:nvCxnSpPr>
          <p:spPr>
            <a:xfrm flipH="1" flipV="1">
              <a:off x="5067278" y="1866900"/>
              <a:ext cx="38257" cy="7467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29" name="Straight Arrow Connector 13328"/>
            <p:cNvCxnSpPr>
              <a:stCxn id="31" idx="2"/>
            </p:cNvCxnSpPr>
            <p:nvPr/>
          </p:nvCxnSpPr>
          <p:spPr>
            <a:xfrm flipH="1">
              <a:off x="5067278" y="3024029"/>
              <a:ext cx="38257" cy="97242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44" name="Group 13343" hidden="1"/>
          <p:cNvGrpSpPr/>
          <p:nvPr/>
        </p:nvGrpSpPr>
        <p:grpSpPr>
          <a:xfrm>
            <a:off x="3831463" y="2997341"/>
            <a:ext cx="586232" cy="307777"/>
            <a:chOff x="5139097" y="3996452"/>
            <a:chExt cx="781643" cy="410369"/>
          </a:xfrm>
        </p:grpSpPr>
        <p:sp>
          <p:nvSpPr>
            <p:cNvPr id="13312" name="TextBox 13311"/>
            <p:cNvSpPr txBox="1"/>
            <p:nvPr/>
          </p:nvSpPr>
          <p:spPr>
            <a:xfrm>
              <a:off x="5322316" y="3996452"/>
              <a:ext cx="472779" cy="410369"/>
            </a:xfrm>
            <a:prstGeom prst="rect">
              <a:avLst/>
            </a:prstGeom>
            <a:noFill/>
          </p:spPr>
          <p:txBody>
            <a:bodyPr wrap="none" rtlCol="0">
              <a:spAutoFit/>
            </a:bodyPr>
            <a:lstStyle/>
            <a:p>
              <a:r>
                <a:rPr lang="en-US" dirty="0" smtClean="0">
                  <a:latin typeface="Arial Black" panose="020B0A04020102020204" pitchFamily="34" charset="0"/>
                </a:rPr>
                <a:t>2’</a:t>
              </a:r>
              <a:endParaRPr lang="en-US" dirty="0">
                <a:latin typeface="Arial Black" panose="020B0A04020102020204" pitchFamily="34" charset="0"/>
              </a:endParaRPr>
            </a:p>
          </p:txBody>
        </p:sp>
        <p:cxnSp>
          <p:nvCxnSpPr>
            <p:cNvPr id="13332" name="Straight Arrow Connector 13331" hidden="1"/>
            <p:cNvCxnSpPr>
              <a:endCxn id="13312" idx="1"/>
            </p:cNvCxnSpPr>
            <p:nvPr/>
          </p:nvCxnSpPr>
          <p:spPr>
            <a:xfrm>
              <a:off x="5139097" y="4181119"/>
              <a:ext cx="183219" cy="205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36" name="Straight Arrow Connector 13335" hidden="1"/>
            <p:cNvCxnSpPr>
              <a:endCxn id="13312" idx="3"/>
            </p:cNvCxnSpPr>
            <p:nvPr/>
          </p:nvCxnSpPr>
          <p:spPr>
            <a:xfrm flipH="1">
              <a:off x="5795095" y="4181119"/>
              <a:ext cx="125645" cy="205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49" name="Group 13348" hidden="1"/>
          <p:cNvGrpSpPr/>
          <p:nvPr/>
        </p:nvGrpSpPr>
        <p:grpSpPr>
          <a:xfrm>
            <a:off x="3965968" y="2188845"/>
            <a:ext cx="307777" cy="788670"/>
            <a:chOff x="5287953" y="2918460"/>
            <a:chExt cx="410369" cy="1051560"/>
          </a:xfrm>
        </p:grpSpPr>
        <p:sp>
          <p:nvSpPr>
            <p:cNvPr id="13315" name="TextBox 13314"/>
            <p:cNvSpPr txBox="1"/>
            <p:nvPr/>
          </p:nvSpPr>
          <p:spPr>
            <a:xfrm rot="16200000">
              <a:off x="5116752" y="3196907"/>
              <a:ext cx="752771" cy="410369"/>
            </a:xfrm>
            <a:prstGeom prst="rect">
              <a:avLst/>
            </a:prstGeom>
            <a:noFill/>
          </p:spPr>
          <p:txBody>
            <a:bodyPr wrap="none" rtlCol="0">
              <a:spAutoFit/>
            </a:bodyPr>
            <a:lstStyle/>
            <a:p>
              <a:r>
                <a:rPr lang="en-US" dirty="0" smtClean="0">
                  <a:latin typeface="Arial Black" panose="020B0A04020102020204" pitchFamily="34" charset="0"/>
                </a:rPr>
                <a:t>5’6”</a:t>
              </a:r>
              <a:endParaRPr lang="en-US" dirty="0">
                <a:latin typeface="Arial Black" panose="020B0A04020102020204" pitchFamily="34" charset="0"/>
              </a:endParaRPr>
            </a:p>
          </p:txBody>
        </p:sp>
        <p:cxnSp>
          <p:nvCxnSpPr>
            <p:cNvPr id="13346" name="Straight Arrow Connector 13345"/>
            <p:cNvCxnSpPr>
              <a:stCxn id="13315" idx="3"/>
            </p:cNvCxnSpPr>
            <p:nvPr/>
          </p:nvCxnSpPr>
          <p:spPr>
            <a:xfrm flipV="1">
              <a:off x="5493138" y="2918460"/>
              <a:ext cx="0" cy="1072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48" name="Straight Arrow Connector 13347"/>
            <p:cNvCxnSpPr>
              <a:stCxn id="13315" idx="1"/>
            </p:cNvCxnSpPr>
            <p:nvPr/>
          </p:nvCxnSpPr>
          <p:spPr>
            <a:xfrm flipH="1">
              <a:off x="5490210" y="3778477"/>
              <a:ext cx="2928" cy="19154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3316" name="TextBox 13315" hidden="1"/>
          <p:cNvSpPr txBox="1"/>
          <p:nvPr/>
        </p:nvSpPr>
        <p:spPr>
          <a:xfrm>
            <a:off x="4335310" y="2193608"/>
            <a:ext cx="308418" cy="284693"/>
          </a:xfrm>
          <a:prstGeom prst="rect">
            <a:avLst/>
          </a:prstGeom>
          <a:noFill/>
        </p:spPr>
        <p:txBody>
          <a:bodyPr wrap="none" lIns="68580" tIns="34290" rIns="68580" bIns="34290" rtlCol="0">
            <a:spAutoFit/>
          </a:bodyPr>
          <a:lstStyle/>
          <a:p>
            <a:r>
              <a:rPr lang="en-US" dirty="0" smtClean="0">
                <a:latin typeface="Arial Black" panose="020B0A04020102020204" pitchFamily="34" charset="0"/>
              </a:rPr>
              <a:t>2’</a:t>
            </a:r>
            <a:endParaRPr lang="en-US" dirty="0">
              <a:latin typeface="Arial Black" panose="020B0A04020102020204" pitchFamily="34" charset="0"/>
            </a:endParaRPr>
          </a:p>
        </p:txBody>
      </p:sp>
      <p:cxnSp>
        <p:nvCxnSpPr>
          <p:cNvPr id="13351" name="Straight Arrow Connector 13350" hidden="1"/>
          <p:cNvCxnSpPr>
            <a:stCxn id="13316" idx="3"/>
          </p:cNvCxnSpPr>
          <p:nvPr/>
        </p:nvCxnSpPr>
        <p:spPr>
          <a:xfrm flipV="1">
            <a:off x="4643728" y="2332107"/>
            <a:ext cx="101423" cy="38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54" name="Straight Arrow Connector 13353" hidden="1"/>
          <p:cNvCxnSpPr>
            <a:stCxn id="13316" idx="1"/>
          </p:cNvCxnSpPr>
          <p:nvPr/>
        </p:nvCxnSpPr>
        <p:spPr>
          <a:xfrm flipH="1" flipV="1">
            <a:off x="4256595" y="2332107"/>
            <a:ext cx="78715" cy="38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3366" name="Group 13365" hidden="1"/>
          <p:cNvGrpSpPr/>
          <p:nvPr/>
        </p:nvGrpSpPr>
        <p:grpSpPr>
          <a:xfrm>
            <a:off x="5543549" y="1911848"/>
            <a:ext cx="808672" cy="307777"/>
            <a:chOff x="7391401" y="2549128"/>
            <a:chExt cx="1078229" cy="410369"/>
          </a:xfrm>
        </p:grpSpPr>
        <p:sp>
          <p:nvSpPr>
            <p:cNvPr id="13317" name="TextBox 13316"/>
            <p:cNvSpPr txBox="1"/>
            <p:nvPr/>
          </p:nvSpPr>
          <p:spPr>
            <a:xfrm>
              <a:off x="7658100" y="2549128"/>
              <a:ext cx="752770" cy="410369"/>
            </a:xfrm>
            <a:prstGeom prst="rect">
              <a:avLst/>
            </a:prstGeom>
            <a:noFill/>
          </p:spPr>
          <p:txBody>
            <a:bodyPr wrap="none" rtlCol="0">
              <a:spAutoFit/>
            </a:bodyPr>
            <a:lstStyle/>
            <a:p>
              <a:r>
                <a:rPr lang="en-US" dirty="0" smtClean="0">
                  <a:latin typeface="Arial Black" panose="020B0A04020102020204" pitchFamily="34" charset="0"/>
                </a:rPr>
                <a:t>5’6”</a:t>
              </a:r>
              <a:endParaRPr lang="en-US" dirty="0">
                <a:latin typeface="Arial Black" panose="020B0A04020102020204" pitchFamily="34" charset="0"/>
              </a:endParaRPr>
            </a:p>
          </p:txBody>
        </p:sp>
        <p:cxnSp>
          <p:nvCxnSpPr>
            <p:cNvPr id="13360" name="Straight Arrow Connector 13359"/>
            <p:cNvCxnSpPr>
              <a:stCxn id="13317" idx="1"/>
            </p:cNvCxnSpPr>
            <p:nvPr/>
          </p:nvCxnSpPr>
          <p:spPr>
            <a:xfrm flipH="1" flipV="1">
              <a:off x="7391401" y="2733795"/>
              <a:ext cx="266699" cy="205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65" name="Straight Arrow Connector 13364"/>
            <p:cNvCxnSpPr>
              <a:stCxn id="13317" idx="3"/>
            </p:cNvCxnSpPr>
            <p:nvPr/>
          </p:nvCxnSpPr>
          <p:spPr>
            <a:xfrm flipV="1">
              <a:off x="8410870" y="2733795"/>
              <a:ext cx="58760" cy="2051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98" name="Group 13397" hidden="1"/>
          <p:cNvGrpSpPr/>
          <p:nvPr/>
        </p:nvGrpSpPr>
        <p:grpSpPr>
          <a:xfrm>
            <a:off x="6345205" y="2188845"/>
            <a:ext cx="354584" cy="731519"/>
            <a:chOff x="8709660" y="2918461"/>
            <a:chExt cx="472778" cy="975359"/>
          </a:xfrm>
        </p:grpSpPr>
        <p:sp>
          <p:nvSpPr>
            <p:cNvPr id="13319" name="TextBox 13318"/>
            <p:cNvSpPr txBox="1"/>
            <p:nvPr/>
          </p:nvSpPr>
          <p:spPr>
            <a:xfrm>
              <a:off x="8709660" y="3217427"/>
              <a:ext cx="472778" cy="410369"/>
            </a:xfrm>
            <a:prstGeom prst="rect">
              <a:avLst/>
            </a:prstGeom>
            <a:noFill/>
          </p:spPr>
          <p:txBody>
            <a:bodyPr wrap="none" rtlCol="0">
              <a:spAutoFit/>
            </a:bodyPr>
            <a:lstStyle/>
            <a:p>
              <a:r>
                <a:rPr lang="en-US" dirty="0" smtClean="0">
                  <a:latin typeface="Arial Black" panose="020B0A04020102020204" pitchFamily="34" charset="0"/>
                </a:rPr>
                <a:t>5’</a:t>
              </a:r>
              <a:endParaRPr lang="en-US" dirty="0">
                <a:latin typeface="Arial Black" panose="020B0A04020102020204" pitchFamily="34" charset="0"/>
              </a:endParaRPr>
            </a:p>
          </p:txBody>
        </p:sp>
        <p:cxnSp>
          <p:nvCxnSpPr>
            <p:cNvPr id="13368" name="Straight Arrow Connector 13367"/>
            <p:cNvCxnSpPr>
              <a:stCxn id="13319" idx="0"/>
            </p:cNvCxnSpPr>
            <p:nvPr/>
          </p:nvCxnSpPr>
          <p:spPr>
            <a:xfrm flipH="1" flipV="1">
              <a:off x="8910997" y="2918461"/>
              <a:ext cx="35052" cy="2989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70" name="Straight Arrow Connector 13369"/>
            <p:cNvCxnSpPr>
              <a:stCxn id="13319" idx="2"/>
            </p:cNvCxnSpPr>
            <p:nvPr/>
          </p:nvCxnSpPr>
          <p:spPr>
            <a:xfrm flipH="1">
              <a:off x="8910997" y="3627796"/>
              <a:ext cx="35052" cy="2660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99" name="Group 13398" hidden="1"/>
          <p:cNvGrpSpPr/>
          <p:nvPr/>
        </p:nvGrpSpPr>
        <p:grpSpPr>
          <a:xfrm>
            <a:off x="5709286" y="2920365"/>
            <a:ext cx="684803" cy="1805941"/>
            <a:chOff x="7612380" y="3893820"/>
            <a:chExt cx="913071" cy="2407921"/>
          </a:xfrm>
        </p:grpSpPr>
        <p:sp>
          <p:nvSpPr>
            <p:cNvPr id="13320" name="TextBox 13319"/>
            <p:cNvSpPr txBox="1"/>
            <p:nvPr/>
          </p:nvSpPr>
          <p:spPr>
            <a:xfrm>
              <a:off x="7612380" y="4985935"/>
              <a:ext cx="913071" cy="410369"/>
            </a:xfrm>
            <a:prstGeom prst="rect">
              <a:avLst/>
            </a:prstGeom>
            <a:noFill/>
          </p:spPr>
          <p:txBody>
            <a:bodyPr wrap="none" rtlCol="0">
              <a:spAutoFit/>
            </a:bodyPr>
            <a:lstStyle/>
            <a:p>
              <a:r>
                <a:rPr lang="en-US" dirty="0" smtClean="0">
                  <a:latin typeface="Arial Black" panose="020B0A04020102020204" pitchFamily="34" charset="0"/>
                </a:rPr>
                <a:t>12’6”</a:t>
              </a:r>
              <a:endParaRPr lang="en-US" dirty="0">
                <a:latin typeface="Arial Black" panose="020B0A04020102020204" pitchFamily="34" charset="0"/>
              </a:endParaRPr>
            </a:p>
          </p:txBody>
        </p:sp>
        <p:cxnSp>
          <p:nvCxnSpPr>
            <p:cNvPr id="13372" name="Straight Arrow Connector 13371"/>
            <p:cNvCxnSpPr>
              <a:stCxn id="13320" idx="0"/>
            </p:cNvCxnSpPr>
            <p:nvPr/>
          </p:nvCxnSpPr>
          <p:spPr>
            <a:xfrm flipH="1" flipV="1">
              <a:off x="8025315" y="3893820"/>
              <a:ext cx="43601" cy="10921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74" name="Straight Arrow Connector 13373"/>
            <p:cNvCxnSpPr>
              <a:stCxn id="13320" idx="2"/>
            </p:cNvCxnSpPr>
            <p:nvPr/>
          </p:nvCxnSpPr>
          <p:spPr>
            <a:xfrm flipH="1">
              <a:off x="8025315" y="5396304"/>
              <a:ext cx="43601" cy="9054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97" name="Group 13396" hidden="1"/>
          <p:cNvGrpSpPr/>
          <p:nvPr/>
        </p:nvGrpSpPr>
        <p:grpSpPr>
          <a:xfrm>
            <a:off x="5709285" y="2631578"/>
            <a:ext cx="645793" cy="523220"/>
            <a:chOff x="7612383" y="3508772"/>
            <a:chExt cx="861057" cy="697627"/>
          </a:xfrm>
        </p:grpSpPr>
        <p:sp>
          <p:nvSpPr>
            <p:cNvPr id="13318" name="TextBox 13317"/>
            <p:cNvSpPr txBox="1"/>
            <p:nvPr/>
          </p:nvSpPr>
          <p:spPr>
            <a:xfrm>
              <a:off x="7688581" y="3508772"/>
              <a:ext cx="686275" cy="697627"/>
            </a:xfrm>
            <a:prstGeom prst="rect">
              <a:avLst/>
            </a:prstGeom>
            <a:noFill/>
          </p:spPr>
          <p:txBody>
            <a:bodyPr wrap="square" rtlCol="0">
              <a:spAutoFit/>
            </a:bodyPr>
            <a:lstStyle/>
            <a:p>
              <a:r>
                <a:rPr lang="en-US" dirty="0" smtClean="0">
                  <a:latin typeface="Arial Black" panose="020B0A04020102020204" pitchFamily="34" charset="0"/>
                </a:rPr>
                <a:t>4’5”</a:t>
              </a:r>
              <a:endParaRPr lang="en-US" dirty="0">
                <a:latin typeface="Arial Black" panose="020B0A04020102020204" pitchFamily="34" charset="0"/>
              </a:endParaRPr>
            </a:p>
          </p:txBody>
        </p:sp>
        <p:cxnSp>
          <p:nvCxnSpPr>
            <p:cNvPr id="13376" name="Straight Arrow Connector 13375"/>
            <p:cNvCxnSpPr>
              <a:stCxn id="13318" idx="1"/>
            </p:cNvCxnSpPr>
            <p:nvPr/>
          </p:nvCxnSpPr>
          <p:spPr>
            <a:xfrm flipH="1" flipV="1">
              <a:off x="7612383" y="3693437"/>
              <a:ext cx="76197" cy="1641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78" name="Straight Arrow Connector 13377"/>
            <p:cNvCxnSpPr>
              <a:stCxn id="13318" idx="3"/>
            </p:cNvCxnSpPr>
            <p:nvPr/>
          </p:nvCxnSpPr>
          <p:spPr>
            <a:xfrm flipV="1">
              <a:off x="8374856" y="3693437"/>
              <a:ext cx="98584" cy="1641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102" name="Straight Connector 101"/>
          <p:cNvCxnSpPr/>
          <p:nvPr/>
        </p:nvCxnSpPr>
        <p:spPr>
          <a:xfrm flipV="1">
            <a:off x="3091815" y="1085850"/>
            <a:ext cx="284798" cy="314325"/>
          </a:xfrm>
          <a:prstGeom prst="line">
            <a:avLst/>
          </a:prstGeom>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flipH="1" flipV="1">
            <a:off x="3648075" y="1085850"/>
            <a:ext cx="320802" cy="314325"/>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a:xfrm flipV="1">
            <a:off x="4700588" y="1871662"/>
            <a:ext cx="285750" cy="317183"/>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a:xfrm flipH="1" flipV="1">
            <a:off x="5240646" y="1871662"/>
            <a:ext cx="302905" cy="317183"/>
          </a:xfrm>
          <a:prstGeom prst="line">
            <a:avLst/>
          </a:prstGeom>
        </p:spPr>
        <p:style>
          <a:lnRef idx="2">
            <a:schemeClr val="dk1"/>
          </a:lnRef>
          <a:fillRef idx="0">
            <a:schemeClr val="dk1"/>
          </a:fillRef>
          <a:effectRef idx="1">
            <a:schemeClr val="dk1"/>
          </a:effectRef>
          <a:fontRef idx="minor">
            <a:schemeClr val="tx1"/>
          </a:fontRef>
        </p:style>
      </p:cxnSp>
      <p:grpSp>
        <p:nvGrpSpPr>
          <p:cNvPr id="124" name="Group 123"/>
          <p:cNvGrpSpPr/>
          <p:nvPr/>
        </p:nvGrpSpPr>
        <p:grpSpPr>
          <a:xfrm>
            <a:off x="6032182" y="2920365"/>
            <a:ext cx="1463037" cy="759451"/>
            <a:chOff x="8042912" y="3893821"/>
            <a:chExt cx="1950716" cy="1012601"/>
          </a:xfrm>
        </p:grpSpPr>
        <p:sp>
          <p:nvSpPr>
            <p:cNvPr id="117" name="TextBox 116"/>
            <p:cNvSpPr txBox="1"/>
            <p:nvPr/>
          </p:nvSpPr>
          <p:spPr>
            <a:xfrm>
              <a:off x="8398747" y="4557609"/>
              <a:ext cx="1594881" cy="348813"/>
            </a:xfrm>
            <a:prstGeom prst="rect">
              <a:avLst/>
            </a:prstGeom>
            <a:noFill/>
          </p:spPr>
          <p:txBody>
            <a:bodyPr wrap="none" rtlCol="0">
              <a:spAutoFit/>
            </a:bodyPr>
            <a:lstStyle/>
            <a:p>
              <a:r>
                <a:rPr lang="en-US" sz="1100" dirty="0">
                  <a:latin typeface="Arial Black" panose="020B0A04020102020204" pitchFamily="34" charset="0"/>
                </a:rPr>
                <a:t>Power Outlet</a:t>
              </a:r>
            </a:p>
          </p:txBody>
        </p:sp>
        <p:cxnSp>
          <p:nvCxnSpPr>
            <p:cNvPr id="119" name="Curved Connector 118"/>
            <p:cNvCxnSpPr>
              <a:stCxn id="117" idx="1"/>
            </p:cNvCxnSpPr>
            <p:nvPr/>
          </p:nvCxnSpPr>
          <p:spPr>
            <a:xfrm rot="10800000">
              <a:off x="8042912" y="3893821"/>
              <a:ext cx="355836" cy="838194"/>
            </a:xfrm>
            <a:prstGeom prst="curvedConnector2">
              <a:avLst/>
            </a:prstGeom>
            <a:ln>
              <a:tailEnd type="arrow"/>
            </a:ln>
          </p:spPr>
          <p:style>
            <a:lnRef idx="2">
              <a:schemeClr val="dk1"/>
            </a:lnRef>
            <a:fillRef idx="0">
              <a:schemeClr val="dk1"/>
            </a:fillRef>
            <a:effectRef idx="1">
              <a:schemeClr val="dk1"/>
            </a:effectRef>
            <a:fontRef idx="minor">
              <a:schemeClr val="tx1"/>
            </a:fontRef>
          </p:style>
        </p:cxnSp>
      </p:grpSp>
      <p:sp>
        <p:nvSpPr>
          <p:cNvPr id="121" name="TextBox 120"/>
          <p:cNvSpPr txBox="1"/>
          <p:nvPr/>
        </p:nvSpPr>
        <p:spPr>
          <a:xfrm>
            <a:off x="4734291" y="1608996"/>
            <a:ext cx="839012" cy="238527"/>
          </a:xfrm>
          <a:prstGeom prst="rect">
            <a:avLst/>
          </a:prstGeom>
          <a:noFill/>
        </p:spPr>
        <p:txBody>
          <a:bodyPr wrap="none" lIns="68580" tIns="34290" rIns="68580" bIns="34290" rtlCol="0">
            <a:spAutoFit/>
          </a:bodyPr>
          <a:lstStyle/>
          <a:p>
            <a:r>
              <a:rPr lang="en-US" sz="1100" dirty="0">
                <a:latin typeface="Arial Black" panose="020B0A04020102020204" pitchFamily="34" charset="0"/>
              </a:rPr>
              <a:t>Entrance</a:t>
            </a:r>
          </a:p>
        </p:txBody>
      </p:sp>
      <p:sp>
        <p:nvSpPr>
          <p:cNvPr id="122" name="TextBox 121"/>
          <p:cNvSpPr txBox="1"/>
          <p:nvPr/>
        </p:nvSpPr>
        <p:spPr>
          <a:xfrm>
            <a:off x="3280859" y="881063"/>
            <a:ext cx="444674" cy="238527"/>
          </a:xfrm>
          <a:prstGeom prst="rect">
            <a:avLst/>
          </a:prstGeom>
          <a:noFill/>
        </p:spPr>
        <p:txBody>
          <a:bodyPr wrap="none" lIns="68580" tIns="34290" rIns="68580" bIns="34290" rtlCol="0">
            <a:spAutoFit/>
          </a:bodyPr>
          <a:lstStyle/>
          <a:p>
            <a:r>
              <a:rPr lang="en-US" sz="1100" dirty="0">
                <a:latin typeface="Arial Black" panose="020B0A04020102020204" pitchFamily="34" charset="0"/>
              </a:rPr>
              <a:t>Exit</a:t>
            </a:r>
          </a:p>
        </p:txBody>
      </p:sp>
      <p:sp>
        <p:nvSpPr>
          <p:cNvPr id="123" name="Arc 122"/>
          <p:cNvSpPr/>
          <p:nvPr/>
        </p:nvSpPr>
        <p:spPr>
          <a:xfrm>
            <a:off x="2609850" y="957009"/>
            <a:ext cx="886332" cy="886332"/>
          </a:xfrm>
          <a:prstGeom prst="arc">
            <a:avLst>
              <a:gd name="adj1" fmla="val 18955742"/>
              <a:gd name="adj2" fmla="val 0"/>
            </a:avLst>
          </a:prstGeom>
        </p:spPr>
        <p:style>
          <a:lnRef idx="2">
            <a:schemeClr val="dk1"/>
          </a:lnRef>
          <a:fillRef idx="0">
            <a:schemeClr val="dk1"/>
          </a:fillRef>
          <a:effectRef idx="1">
            <a:schemeClr val="dk1"/>
          </a:effectRef>
          <a:fontRef idx="minor">
            <a:schemeClr val="tx1"/>
          </a:fontRef>
        </p:style>
        <p:txBody>
          <a:bodyPr lIns="68580" tIns="34290" rIns="68580" bIns="34290" rtlCol="0" anchor="ctr"/>
          <a:lstStyle/>
          <a:p>
            <a:pPr algn="ctr"/>
            <a:endParaRPr lang="en-US"/>
          </a:p>
        </p:txBody>
      </p:sp>
      <p:sp>
        <p:nvSpPr>
          <p:cNvPr id="156" name="Arc 155"/>
          <p:cNvSpPr/>
          <p:nvPr/>
        </p:nvSpPr>
        <p:spPr>
          <a:xfrm flipH="1">
            <a:off x="3518454" y="957009"/>
            <a:ext cx="925799" cy="886332"/>
          </a:xfrm>
          <a:prstGeom prst="arc">
            <a:avLst>
              <a:gd name="adj1" fmla="val 18955742"/>
              <a:gd name="adj2" fmla="val 0"/>
            </a:avLst>
          </a:prstGeom>
        </p:spPr>
        <p:style>
          <a:lnRef idx="2">
            <a:schemeClr val="dk1"/>
          </a:lnRef>
          <a:fillRef idx="0">
            <a:schemeClr val="dk1"/>
          </a:fillRef>
          <a:effectRef idx="1">
            <a:schemeClr val="dk1"/>
          </a:effectRef>
          <a:fontRef idx="minor">
            <a:schemeClr val="tx1"/>
          </a:fontRef>
        </p:style>
        <p:txBody>
          <a:bodyPr lIns="68580" tIns="34290" rIns="68580" bIns="34290" rtlCol="0" anchor="ctr"/>
          <a:lstStyle/>
          <a:p>
            <a:pPr algn="ctr"/>
            <a:endParaRPr lang="en-US"/>
          </a:p>
        </p:txBody>
      </p:sp>
      <p:sp>
        <p:nvSpPr>
          <p:cNvPr id="158" name="Arc 157"/>
          <p:cNvSpPr/>
          <p:nvPr/>
        </p:nvSpPr>
        <p:spPr>
          <a:xfrm>
            <a:off x="4227350" y="1730960"/>
            <a:ext cx="886332" cy="886332"/>
          </a:xfrm>
          <a:prstGeom prst="arc">
            <a:avLst>
              <a:gd name="adj1" fmla="val 18955742"/>
              <a:gd name="adj2" fmla="val 0"/>
            </a:avLst>
          </a:prstGeom>
        </p:spPr>
        <p:style>
          <a:lnRef idx="2">
            <a:schemeClr val="dk1"/>
          </a:lnRef>
          <a:fillRef idx="0">
            <a:schemeClr val="dk1"/>
          </a:fillRef>
          <a:effectRef idx="1">
            <a:schemeClr val="dk1"/>
          </a:effectRef>
          <a:fontRef idx="minor">
            <a:schemeClr val="tx1"/>
          </a:fontRef>
        </p:style>
        <p:txBody>
          <a:bodyPr lIns="68580" tIns="34290" rIns="68580" bIns="34290" rtlCol="0" anchor="ctr"/>
          <a:lstStyle/>
          <a:p>
            <a:pPr algn="ctr"/>
            <a:endParaRPr lang="en-US"/>
          </a:p>
        </p:txBody>
      </p:sp>
      <p:sp>
        <p:nvSpPr>
          <p:cNvPr id="159" name="Arc 158"/>
          <p:cNvSpPr/>
          <p:nvPr/>
        </p:nvSpPr>
        <p:spPr>
          <a:xfrm flipH="1">
            <a:off x="5113682" y="1737955"/>
            <a:ext cx="925799" cy="886332"/>
          </a:xfrm>
          <a:prstGeom prst="arc">
            <a:avLst>
              <a:gd name="adj1" fmla="val 18955742"/>
              <a:gd name="adj2" fmla="val 0"/>
            </a:avLst>
          </a:prstGeom>
        </p:spPr>
        <p:style>
          <a:lnRef idx="2">
            <a:schemeClr val="dk1"/>
          </a:lnRef>
          <a:fillRef idx="0">
            <a:schemeClr val="dk1"/>
          </a:fillRef>
          <a:effectRef idx="1">
            <a:schemeClr val="dk1"/>
          </a:effectRef>
          <a:fontRef idx="minor">
            <a:schemeClr val="tx1"/>
          </a:fontRef>
        </p:style>
        <p:txBody>
          <a:bodyPr lIns="68580" tIns="34290" rIns="68580" bIns="34290" rtlCol="0" anchor="ctr"/>
          <a:lstStyle/>
          <a:p>
            <a:pPr algn="ctr"/>
            <a:endParaRPr lang="en-US"/>
          </a:p>
        </p:txBody>
      </p:sp>
      <p:cxnSp>
        <p:nvCxnSpPr>
          <p:cNvPr id="143" name="Straight Connector 142"/>
          <p:cNvCxnSpPr/>
          <p:nvPr/>
        </p:nvCxnSpPr>
        <p:spPr>
          <a:xfrm>
            <a:off x="2863215" y="2200872"/>
            <a:ext cx="1105662" cy="0"/>
          </a:xfrm>
          <a:prstGeom prst="line">
            <a:avLst/>
          </a:prstGeom>
          <a:ln cmpd="sng">
            <a:solidFill>
              <a:srgbClr val="FF0000"/>
            </a:solidFill>
            <a:prstDash val="dash"/>
          </a:ln>
        </p:spPr>
        <p:style>
          <a:lnRef idx="2">
            <a:schemeClr val="dk1"/>
          </a:lnRef>
          <a:fillRef idx="0">
            <a:schemeClr val="dk1"/>
          </a:fillRef>
          <a:effectRef idx="1">
            <a:schemeClr val="dk1"/>
          </a:effectRef>
          <a:fontRef idx="minor">
            <a:schemeClr val="tx1"/>
          </a:fontRef>
        </p:style>
      </p:cxnSp>
      <p:sp>
        <p:nvSpPr>
          <p:cNvPr id="146" name="Down Arrow 145"/>
          <p:cNvSpPr/>
          <p:nvPr/>
        </p:nvSpPr>
        <p:spPr>
          <a:xfrm>
            <a:off x="4951085" y="2223376"/>
            <a:ext cx="322898" cy="997131"/>
          </a:xfrm>
          <a:prstGeom prst="downArrow">
            <a:avLst/>
          </a:prstGeom>
        </p:spPr>
        <p:style>
          <a:lnRef idx="0">
            <a:schemeClr val="accent1"/>
          </a:lnRef>
          <a:fillRef idx="3">
            <a:schemeClr val="accent1"/>
          </a:fillRef>
          <a:effectRef idx="3">
            <a:schemeClr val="accent1"/>
          </a:effectRef>
          <a:fontRef idx="minor">
            <a:schemeClr val="lt1"/>
          </a:fontRef>
        </p:style>
        <p:txBody>
          <a:bodyPr lIns="68580" tIns="34290" rIns="68580" bIns="34290" rtlCol="0" anchor="ctr"/>
          <a:lstStyle/>
          <a:p>
            <a:pPr algn="ctr"/>
            <a:endParaRPr lang="en-US" dirty="0"/>
          </a:p>
        </p:txBody>
      </p:sp>
      <p:sp>
        <p:nvSpPr>
          <p:cNvPr id="147" name="Right Arrow 146"/>
          <p:cNvSpPr/>
          <p:nvPr/>
        </p:nvSpPr>
        <p:spPr>
          <a:xfrm>
            <a:off x="1464598" y="1581412"/>
            <a:ext cx="958562" cy="285998"/>
          </a:xfrm>
          <a:prstGeom prst="rightArrow">
            <a:avLst/>
          </a:prstGeom>
        </p:spPr>
        <p:style>
          <a:lnRef idx="0">
            <a:schemeClr val="accent1"/>
          </a:lnRef>
          <a:fillRef idx="3">
            <a:schemeClr val="accent1"/>
          </a:fillRef>
          <a:effectRef idx="3">
            <a:schemeClr val="accent1"/>
          </a:effectRef>
          <a:fontRef idx="minor">
            <a:schemeClr val="lt1"/>
          </a:fontRef>
        </p:style>
        <p:txBody>
          <a:bodyPr lIns="68580" tIns="34290" rIns="68580" bIns="34290" rtlCol="0" anchor="ctr"/>
          <a:lstStyle/>
          <a:p>
            <a:pPr algn="ctr"/>
            <a:endParaRPr lang="en-US" dirty="0"/>
          </a:p>
        </p:txBody>
      </p:sp>
      <p:grpSp>
        <p:nvGrpSpPr>
          <p:cNvPr id="152" name="Group 151"/>
          <p:cNvGrpSpPr/>
          <p:nvPr/>
        </p:nvGrpSpPr>
        <p:grpSpPr>
          <a:xfrm>
            <a:off x="4746302" y="3173519"/>
            <a:ext cx="1234440" cy="1026573"/>
            <a:chOff x="6328402" y="4231358"/>
            <a:chExt cx="1645920" cy="1368764"/>
          </a:xfrm>
        </p:grpSpPr>
        <p:sp>
          <p:nvSpPr>
            <p:cNvPr id="141" name="Isosceles Triangle 140"/>
            <p:cNvSpPr/>
            <p:nvPr/>
          </p:nvSpPr>
          <p:spPr>
            <a:xfrm rot="9028788">
              <a:off x="6328402" y="4231358"/>
              <a:ext cx="1645920" cy="129478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rot="5400000">
              <a:off x="7444740" y="5469689"/>
              <a:ext cx="160020" cy="100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p:cNvGrpSpPr/>
          <p:nvPr/>
        </p:nvGrpSpPr>
        <p:grpSpPr>
          <a:xfrm>
            <a:off x="1975866" y="1154678"/>
            <a:ext cx="1007365" cy="1234440"/>
            <a:chOff x="2634487" y="1539571"/>
            <a:chExt cx="1343153" cy="1645920"/>
          </a:xfrm>
        </p:grpSpPr>
        <p:sp>
          <p:nvSpPr>
            <p:cNvPr id="140" name="Rectangle 139"/>
            <p:cNvSpPr/>
            <p:nvPr/>
          </p:nvSpPr>
          <p:spPr>
            <a:xfrm>
              <a:off x="3817620" y="1898511"/>
              <a:ext cx="160020" cy="100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Isosceles Triangle 184"/>
            <p:cNvSpPr/>
            <p:nvPr/>
          </p:nvSpPr>
          <p:spPr>
            <a:xfrm rot="3388576">
              <a:off x="2458920" y="1715138"/>
              <a:ext cx="1645920" cy="129478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4199496" y="3135839"/>
            <a:ext cx="1125629" cy="774811"/>
            <a:chOff x="5599326" y="4181118"/>
            <a:chExt cx="1500838" cy="1033081"/>
          </a:xfrm>
        </p:grpSpPr>
        <p:sp>
          <p:nvSpPr>
            <p:cNvPr id="98" name="TextBox 97"/>
            <p:cNvSpPr txBox="1"/>
            <p:nvPr/>
          </p:nvSpPr>
          <p:spPr>
            <a:xfrm>
              <a:off x="5599326" y="4865386"/>
              <a:ext cx="1500838" cy="348813"/>
            </a:xfrm>
            <a:prstGeom prst="rect">
              <a:avLst/>
            </a:prstGeom>
            <a:noFill/>
          </p:spPr>
          <p:txBody>
            <a:bodyPr wrap="none" rtlCol="0">
              <a:spAutoFit/>
            </a:bodyPr>
            <a:lstStyle/>
            <a:p>
              <a:r>
                <a:rPr lang="en-US" sz="1100" dirty="0">
                  <a:latin typeface="Arial Black" panose="020B0A04020102020204" pitchFamily="34" charset="0"/>
                </a:rPr>
                <a:t>Card </a:t>
              </a:r>
              <a:r>
                <a:rPr lang="en-US" sz="1100" dirty="0" err="1">
                  <a:latin typeface="Arial Black" panose="020B0A04020102020204" pitchFamily="34" charset="0"/>
                </a:rPr>
                <a:t>Swiper</a:t>
              </a:r>
              <a:endParaRPr lang="en-US" sz="1100" dirty="0">
                <a:latin typeface="Arial Black" panose="020B0A04020102020204" pitchFamily="34" charset="0"/>
              </a:endParaRPr>
            </a:p>
          </p:txBody>
        </p:sp>
        <p:grpSp>
          <p:nvGrpSpPr>
            <p:cNvPr id="148" name="Group 147"/>
            <p:cNvGrpSpPr/>
            <p:nvPr/>
          </p:nvGrpSpPr>
          <p:grpSpPr>
            <a:xfrm>
              <a:off x="5753100" y="4181118"/>
              <a:ext cx="733425" cy="687741"/>
              <a:chOff x="5753100" y="4181118"/>
              <a:chExt cx="733425" cy="687741"/>
            </a:xfrm>
          </p:grpSpPr>
          <p:cxnSp>
            <p:nvCxnSpPr>
              <p:cNvPr id="13401" name="Straight Connector 13400"/>
              <p:cNvCxnSpPr/>
              <p:nvPr/>
            </p:nvCxnSpPr>
            <p:spPr>
              <a:xfrm flipV="1">
                <a:off x="5753100" y="4181118"/>
                <a:ext cx="295275" cy="258759"/>
              </a:xfrm>
              <a:prstGeom prst="line">
                <a:avLst/>
              </a:prstGeom>
            </p:spPr>
            <p:style>
              <a:lnRef idx="2">
                <a:schemeClr val="dk1"/>
              </a:lnRef>
              <a:fillRef idx="0">
                <a:schemeClr val="dk1"/>
              </a:fillRef>
              <a:effectRef idx="1">
                <a:schemeClr val="dk1"/>
              </a:effectRef>
              <a:fontRef idx="minor">
                <a:schemeClr val="tx1"/>
              </a:fontRef>
            </p:style>
          </p:cxnSp>
          <p:cxnSp>
            <p:nvCxnSpPr>
              <p:cNvPr id="13403" name="Straight Connector 13402"/>
              <p:cNvCxnSpPr/>
              <p:nvPr/>
            </p:nvCxnSpPr>
            <p:spPr>
              <a:xfrm>
                <a:off x="6048375" y="4181118"/>
                <a:ext cx="438150" cy="428982"/>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flipV="1">
                <a:off x="6191250" y="4610100"/>
                <a:ext cx="295275" cy="258759"/>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753100" y="4439248"/>
                <a:ext cx="438150" cy="428982"/>
              </a:xfrm>
              <a:prstGeom prst="line">
                <a:avLst/>
              </a:prstGeom>
            </p:spPr>
            <p:style>
              <a:lnRef idx="2">
                <a:schemeClr val="dk1"/>
              </a:lnRef>
              <a:fillRef idx="0">
                <a:schemeClr val="dk1"/>
              </a:fillRef>
              <a:effectRef idx="1">
                <a:schemeClr val="dk1"/>
              </a:effectRef>
              <a:fontRef idx="minor">
                <a:schemeClr val="tx1"/>
              </a:fontRef>
            </p:style>
          </p:cxnSp>
        </p:grpSp>
      </p:grpSp>
      <p:cxnSp>
        <p:nvCxnSpPr>
          <p:cNvPr id="193" name="Straight Connector 192"/>
          <p:cNvCxnSpPr/>
          <p:nvPr/>
        </p:nvCxnSpPr>
        <p:spPr>
          <a:xfrm>
            <a:off x="2860616" y="2969805"/>
            <a:ext cx="1105662" cy="0"/>
          </a:xfrm>
          <a:prstGeom prst="line">
            <a:avLst/>
          </a:prstGeom>
          <a:ln cmpd="sng">
            <a:solidFill>
              <a:srgbClr val="FF0000"/>
            </a:solidFill>
            <a:prstDash val="dash"/>
          </a:ln>
        </p:spPr>
        <p:style>
          <a:lnRef idx="2">
            <a:schemeClr val="dk1"/>
          </a:lnRef>
          <a:fillRef idx="0">
            <a:schemeClr val="dk1"/>
          </a:fillRef>
          <a:effectRef idx="1">
            <a:schemeClr val="dk1"/>
          </a:effectRef>
          <a:fontRef idx="minor">
            <a:schemeClr val="tx1"/>
          </a:fontRef>
        </p:style>
      </p:cxnSp>
      <p:sp>
        <p:nvSpPr>
          <p:cNvPr id="153" name="Rectangle 152"/>
          <p:cNvSpPr/>
          <p:nvPr/>
        </p:nvSpPr>
        <p:spPr>
          <a:xfrm>
            <a:off x="2863215" y="2200872"/>
            <a:ext cx="1103063" cy="768933"/>
          </a:xfrm>
          <a:prstGeom prst="rect">
            <a:avLst/>
          </a:prstGeom>
          <a:solidFill>
            <a:schemeClr val="accent2">
              <a:alpha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68580" tIns="34290" rIns="68580" bIns="34290" rtlCol="0" anchor="ctr"/>
          <a:lstStyle/>
          <a:p>
            <a:pPr algn="ctr"/>
            <a:endParaRPr lang="en-US"/>
          </a:p>
        </p:txBody>
      </p:sp>
    </p:spTree>
    <p:extLst>
      <p:ext uri="{BB962C8B-B14F-4D97-AF65-F5344CB8AC3E}">
        <p14:creationId xmlns:p14="http://schemas.microsoft.com/office/powerpoint/2010/main" val="1209818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xfrm>
            <a:off x="1223530" y="1083254"/>
            <a:ext cx="7536007" cy="2221055"/>
          </a:xfrm>
          <a:ln/>
        </p:spPr>
        <p:txBody>
          <a:bodyPr>
            <a:noAutofit/>
          </a:bodyPr>
          <a:lstStyle/>
          <a:p>
            <a:pPr>
              <a:spcBef>
                <a:spcPct val="0"/>
              </a:spcBef>
            </a:pPr>
            <a:r>
              <a:rPr lang="en-US" altLang="en-US" dirty="0">
                <a:ea typeface="Calibri Bold" charset="0"/>
                <a:cs typeface="Calibri Bold" charset="0"/>
                <a:sym typeface="Calibri Bold" charset="0"/>
              </a:rPr>
              <a:t>This Semester</a:t>
            </a:r>
            <a:endParaRPr lang="en-US" altLang="en-US" dirty="0"/>
          </a:p>
          <a:p>
            <a:pPr lvl="1">
              <a:spcBef>
                <a:spcPts val="450"/>
              </a:spcBef>
            </a:pPr>
            <a:r>
              <a:rPr lang="en-US" altLang="en-US" sz="1800" dirty="0" smtClean="0"/>
              <a:t>Have cameras updating their information in the database</a:t>
            </a:r>
          </a:p>
          <a:p>
            <a:pPr lvl="1">
              <a:spcBef>
                <a:spcPts val="450"/>
              </a:spcBef>
            </a:pPr>
            <a:r>
              <a:rPr lang="en-US" altLang="en-US" sz="1800" dirty="0" smtClean="0"/>
              <a:t>Installation being rescheduled</a:t>
            </a:r>
          </a:p>
          <a:p>
            <a:pPr lvl="1">
              <a:spcBef>
                <a:spcPts val="450"/>
              </a:spcBef>
            </a:pPr>
            <a:r>
              <a:rPr lang="en-US" altLang="en-US" sz="1800" dirty="0" smtClean="0"/>
              <a:t>Setup an administration page to display the IP addresses of the cameras</a:t>
            </a:r>
            <a:endParaRPr lang="en-US" altLang="en-US" sz="1800" dirty="0"/>
          </a:p>
        </p:txBody>
      </p:sp>
      <p:sp>
        <p:nvSpPr>
          <p:cNvPr id="6" name="Rectangle 2"/>
          <p:cNvSpPr txBox="1">
            <a:spLocks noChangeArrowheads="1"/>
          </p:cNvSpPr>
          <p:nvPr/>
        </p:nvSpPr>
        <p:spPr>
          <a:xfrm>
            <a:off x="1" y="1"/>
            <a:ext cx="9143999" cy="1314449"/>
          </a:xfrm>
          <a:prstGeom prst="rect">
            <a:avLst/>
          </a:prstGeom>
          <a:ln/>
          <a:effectLst/>
        </p:spPr>
        <p:txBody>
          <a:bodyPr vert="horz" lIns="68580" tIns="34290" rIns="68580" bIns="3429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3300" dirty="0"/>
              <a:t>Progress</a:t>
            </a:r>
          </a:p>
        </p:txBody>
      </p:sp>
    </p:spTree>
    <p:extLst>
      <p:ext uri="{BB962C8B-B14F-4D97-AF65-F5344CB8AC3E}">
        <p14:creationId xmlns:p14="http://schemas.microsoft.com/office/powerpoint/2010/main" val="2488469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0" y="1"/>
            <a:ext cx="9144000" cy="1314449"/>
          </a:xfrm>
          <a:ln/>
        </p:spPr>
        <p:txBody>
          <a:bodyPr>
            <a:normAutofit/>
          </a:bodyPr>
          <a:lstStyle/>
          <a:p>
            <a:r>
              <a:rPr lang="en-US" altLang="en-US" sz="3300" dirty="0"/>
              <a:t>Problems we faced</a:t>
            </a:r>
          </a:p>
        </p:txBody>
      </p:sp>
      <p:sp>
        <p:nvSpPr>
          <p:cNvPr id="10242" name="Rectangle 2"/>
          <p:cNvSpPr>
            <a:spLocks noGrp="1" noChangeArrowheads="1"/>
          </p:cNvSpPr>
          <p:nvPr>
            <p:ph type="body" idx="1"/>
          </p:nvPr>
        </p:nvSpPr>
        <p:spPr>
          <a:xfrm>
            <a:off x="1261714" y="918472"/>
            <a:ext cx="6766928" cy="4346525"/>
          </a:xfrm>
          <a:ln/>
        </p:spPr>
        <p:txBody>
          <a:bodyPr>
            <a:noAutofit/>
          </a:bodyPr>
          <a:lstStyle/>
          <a:p>
            <a:pPr>
              <a:spcBef>
                <a:spcPct val="0"/>
              </a:spcBef>
            </a:pPr>
            <a:r>
              <a:rPr lang="en-US" altLang="en-US" dirty="0" smtClean="0">
                <a:ea typeface="Calibri Bold" charset="0"/>
                <a:cs typeface="Calibri Bold" charset="0"/>
                <a:sym typeface="Calibri Bold" charset="0"/>
              </a:rPr>
              <a:t>Installation</a:t>
            </a:r>
          </a:p>
          <a:p>
            <a:pPr lvl="1">
              <a:spcBef>
                <a:spcPct val="0"/>
              </a:spcBef>
            </a:pPr>
            <a:r>
              <a:rPr lang="en-US" altLang="en-US" sz="1800" dirty="0" smtClean="0">
                <a:sym typeface="Calibri Bold" charset="0"/>
              </a:rPr>
              <a:t>Minimal number of wires</a:t>
            </a:r>
            <a:endParaRPr lang="en-US" altLang="en-US" sz="1800" dirty="0"/>
          </a:p>
          <a:p>
            <a:pPr lvl="1">
              <a:spcBef>
                <a:spcPts val="450"/>
              </a:spcBef>
            </a:pPr>
            <a:r>
              <a:rPr lang="en-US" altLang="en-US" sz="1800" dirty="0" smtClean="0"/>
              <a:t>Had to wait for two outlets to be added in Earhart</a:t>
            </a:r>
          </a:p>
          <a:p>
            <a:pPr>
              <a:spcBef>
                <a:spcPts val="450"/>
              </a:spcBef>
            </a:pPr>
            <a:r>
              <a:rPr lang="en-US" altLang="en-US" dirty="0" smtClean="0"/>
              <a:t>Counting</a:t>
            </a:r>
          </a:p>
          <a:p>
            <a:pPr lvl="1">
              <a:spcBef>
                <a:spcPts val="450"/>
              </a:spcBef>
            </a:pPr>
            <a:r>
              <a:rPr lang="en-US" altLang="en-US" sz="1800" dirty="0" smtClean="0"/>
              <a:t>People pacing back and forth by the exit may be counted repeatedly</a:t>
            </a:r>
          </a:p>
          <a:p>
            <a:pPr>
              <a:spcBef>
                <a:spcPts val="450"/>
              </a:spcBef>
            </a:pPr>
            <a:r>
              <a:rPr lang="en-US" altLang="en-US" dirty="0" smtClean="0"/>
              <a:t>Coding</a:t>
            </a:r>
          </a:p>
          <a:p>
            <a:pPr lvl="1">
              <a:spcBef>
                <a:spcPts val="450"/>
              </a:spcBef>
            </a:pPr>
            <a:r>
              <a:rPr lang="en-US" altLang="en-US" sz="1800" dirty="0" smtClean="0"/>
              <a:t>The tests we have done have been in the EPICS lab and not Earhart</a:t>
            </a:r>
            <a:endParaRPr lang="en-US" sz="1800" dirty="0"/>
          </a:p>
          <a:p>
            <a:pPr lvl="1"/>
            <a:r>
              <a:rPr lang="en-US" sz="1800" dirty="0"/>
              <a:t>No storing images</a:t>
            </a:r>
          </a:p>
          <a:p>
            <a:pPr lvl="1"/>
            <a:r>
              <a:rPr lang="en-US" sz="1800" dirty="0"/>
              <a:t>No face recognition (only detection is allowed)</a:t>
            </a:r>
          </a:p>
          <a:p>
            <a:pPr>
              <a:spcBef>
                <a:spcPts val="450"/>
              </a:spcBef>
            </a:pPr>
            <a:endParaRPr lang="en-US" altLang="en-US" dirty="0" smtClean="0"/>
          </a:p>
        </p:txBody>
      </p:sp>
    </p:spTree>
    <p:extLst>
      <p:ext uri="{BB962C8B-B14F-4D97-AF65-F5344CB8AC3E}">
        <p14:creationId xmlns:p14="http://schemas.microsoft.com/office/powerpoint/2010/main" val="82009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1" y="1"/>
            <a:ext cx="9143999" cy="1314449"/>
          </a:xfrm>
          <a:ln/>
        </p:spPr>
        <p:txBody>
          <a:bodyPr>
            <a:normAutofit/>
          </a:bodyPr>
          <a:lstStyle/>
          <a:p>
            <a:r>
              <a:rPr lang="en-US" altLang="en-US" sz="3300" dirty="0"/>
              <a:t>Budget</a:t>
            </a:r>
          </a:p>
        </p:txBody>
      </p:sp>
      <p:sp>
        <p:nvSpPr>
          <p:cNvPr id="12290" name="Rectangle 2"/>
          <p:cNvSpPr>
            <a:spLocks noGrp="1" noChangeArrowheads="1"/>
          </p:cNvSpPr>
          <p:nvPr>
            <p:ph type="body" idx="1"/>
          </p:nvPr>
        </p:nvSpPr>
        <p:spPr>
          <a:xfrm>
            <a:off x="1375922" y="950769"/>
            <a:ext cx="7514035" cy="3545032"/>
          </a:xfrm>
          <a:ln/>
        </p:spPr>
        <p:txBody>
          <a:bodyPr>
            <a:noAutofit/>
          </a:bodyPr>
          <a:lstStyle/>
          <a:p>
            <a:pPr marL="0" indent="0">
              <a:spcBef>
                <a:spcPct val="0"/>
              </a:spcBef>
              <a:buNone/>
            </a:pPr>
            <a:r>
              <a:rPr lang="en-US" altLang="en-US" dirty="0" smtClean="0"/>
              <a:t>Camera System </a:t>
            </a:r>
            <a:r>
              <a:rPr lang="en-US" altLang="en-US" dirty="0"/>
              <a:t>– roughly </a:t>
            </a:r>
            <a:r>
              <a:rPr lang="en-US" altLang="en-US" dirty="0" smtClean="0"/>
              <a:t>$250 </a:t>
            </a:r>
            <a:r>
              <a:rPr lang="en-US" altLang="en-US" dirty="0"/>
              <a:t>per dining </a:t>
            </a:r>
            <a:r>
              <a:rPr lang="en-US" altLang="en-US" dirty="0" smtClean="0"/>
              <a:t>court (includes 2 cameras)</a:t>
            </a:r>
          </a:p>
          <a:p>
            <a:pPr marL="0" indent="0">
              <a:spcBef>
                <a:spcPct val="0"/>
              </a:spcBef>
              <a:buNone/>
            </a:pPr>
            <a:endParaRPr lang="en-US" altLang="en-US" dirty="0" smtClean="0"/>
          </a:p>
          <a:p>
            <a:pPr marL="0" indent="0">
              <a:spcBef>
                <a:spcPct val="0"/>
              </a:spcBef>
              <a:buNone/>
            </a:pPr>
            <a:r>
              <a:rPr lang="en-US" altLang="en-US" dirty="0" smtClean="0"/>
              <a:t>Each box needs:</a:t>
            </a:r>
            <a:endParaRPr lang="en-US" altLang="en-US" dirty="0"/>
          </a:p>
          <a:p>
            <a:pPr marL="228600" indent="-228600">
              <a:spcBef>
                <a:spcPts val="450"/>
              </a:spcBef>
            </a:pPr>
            <a:r>
              <a:rPr lang="en-US" altLang="en-US" dirty="0"/>
              <a:t>Raspberry Pi Model B - $40</a:t>
            </a:r>
          </a:p>
          <a:p>
            <a:pPr marL="228600" indent="-228600">
              <a:spcBef>
                <a:spcPts val="450"/>
              </a:spcBef>
            </a:pPr>
            <a:r>
              <a:rPr lang="en-US" altLang="en-US" dirty="0"/>
              <a:t>4GB SD Card - $8</a:t>
            </a:r>
          </a:p>
          <a:p>
            <a:pPr marL="228600" indent="-228600">
              <a:spcBef>
                <a:spcPts val="450"/>
              </a:spcBef>
            </a:pPr>
            <a:r>
              <a:rPr lang="en-US" altLang="en-US" dirty="0"/>
              <a:t>Raspberry Pi Camera - $30</a:t>
            </a:r>
          </a:p>
          <a:p>
            <a:pPr marL="228600" indent="-228600">
              <a:spcBef>
                <a:spcPts val="450"/>
              </a:spcBef>
            </a:pPr>
            <a:r>
              <a:rPr lang="en-US" altLang="en-US" dirty="0"/>
              <a:t>Raspberry Pi Camera Box w/ Wall Mount - $22</a:t>
            </a:r>
          </a:p>
          <a:p>
            <a:pPr marL="228600" indent="-228600">
              <a:spcBef>
                <a:spcPts val="450"/>
              </a:spcBef>
            </a:pPr>
            <a:r>
              <a:rPr lang="en-US" altLang="en-US" dirty="0"/>
              <a:t>Mini USB Wi-Fi - $12</a:t>
            </a:r>
          </a:p>
          <a:p>
            <a:pPr marL="228600" indent="-228600">
              <a:spcBef>
                <a:spcPts val="450"/>
              </a:spcBef>
            </a:pPr>
            <a:r>
              <a:rPr lang="en-US" altLang="en-US" dirty="0"/>
              <a:t>Power Adapter - $7</a:t>
            </a:r>
          </a:p>
        </p:txBody>
      </p:sp>
    </p:spTree>
    <p:extLst>
      <p:ext uri="{BB962C8B-B14F-4D97-AF65-F5344CB8AC3E}">
        <p14:creationId xmlns:p14="http://schemas.microsoft.com/office/powerpoint/2010/main" val="4177866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1" y="0"/>
            <a:ext cx="9143999" cy="1316736"/>
          </a:xfrm>
          <a:ln/>
        </p:spPr>
        <p:txBody>
          <a:bodyPr>
            <a:normAutofit/>
          </a:bodyPr>
          <a:lstStyle/>
          <a:p>
            <a:r>
              <a:rPr lang="en-US" altLang="en-US" sz="3300" dirty="0"/>
              <a:t>API</a:t>
            </a:r>
          </a:p>
        </p:txBody>
      </p:sp>
      <p:sp>
        <p:nvSpPr>
          <p:cNvPr id="16386" name="Rectangle 2"/>
          <p:cNvSpPr>
            <a:spLocks noGrp="1" noChangeArrowheads="1"/>
          </p:cNvSpPr>
          <p:nvPr>
            <p:ph type="body" idx="1"/>
          </p:nvPr>
        </p:nvSpPr>
        <p:spPr>
          <a:xfrm>
            <a:off x="1399941" y="1012796"/>
            <a:ext cx="7008083" cy="1469147"/>
          </a:xfrm>
          <a:ln/>
        </p:spPr>
        <p:txBody>
          <a:bodyPr>
            <a:noAutofit/>
          </a:bodyPr>
          <a:lstStyle/>
          <a:p>
            <a:pPr marL="228600" indent="-228600">
              <a:spcBef>
                <a:spcPct val="0"/>
              </a:spcBef>
            </a:pPr>
            <a:r>
              <a:rPr lang="en-US" altLang="en-US" dirty="0" smtClean="0"/>
              <a:t>Will provide:</a:t>
            </a:r>
          </a:p>
          <a:p>
            <a:pPr marL="571500" lvl="1" indent="-228600">
              <a:spcBef>
                <a:spcPct val="0"/>
              </a:spcBef>
            </a:pPr>
            <a:r>
              <a:rPr lang="en-US" altLang="en-US" sz="1800" dirty="0" smtClean="0"/>
              <a:t>The number of people currently inside each dining court</a:t>
            </a:r>
            <a:endParaRPr lang="en-US" altLang="en-US" sz="1800" dirty="0"/>
          </a:p>
          <a:p>
            <a:pPr marL="571500" lvl="1" indent="-228600">
              <a:spcBef>
                <a:spcPct val="0"/>
              </a:spcBef>
            </a:pPr>
            <a:r>
              <a:rPr lang="en-US" altLang="en-US" sz="1800" dirty="0" smtClean="0"/>
              <a:t>(Possibly) a blurred image of the line</a:t>
            </a:r>
          </a:p>
          <a:p>
            <a:pPr marL="571500" lvl="1" indent="-228600">
              <a:spcBef>
                <a:spcPct val="0"/>
              </a:spcBef>
            </a:pPr>
            <a:r>
              <a:rPr lang="en-US" altLang="en-US" sz="1800" dirty="0" smtClean="0"/>
              <a:t>An estimate of the current wait time</a:t>
            </a:r>
          </a:p>
        </p:txBody>
      </p:sp>
    </p:spTree>
    <p:extLst>
      <p:ext uri="{BB962C8B-B14F-4D97-AF65-F5344CB8AC3E}">
        <p14:creationId xmlns:p14="http://schemas.microsoft.com/office/powerpoint/2010/main" val="280334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15583"/>
            <a:ext cx="7514035" cy="1314449"/>
          </a:xfrm>
        </p:spPr>
        <p:txBody>
          <a:bodyPr/>
          <a:lstStyle/>
          <a:p>
            <a:r>
              <a:rPr lang="en-US" dirty="0" smtClean="0"/>
              <a:t>Administration Page</a:t>
            </a:r>
            <a:endParaRPr lang="en-US" dirty="0"/>
          </a:p>
        </p:txBody>
      </p:sp>
      <p:sp>
        <p:nvSpPr>
          <p:cNvPr id="3" name="Content Placeholder 2"/>
          <p:cNvSpPr>
            <a:spLocks noGrp="1"/>
          </p:cNvSpPr>
          <p:nvPr>
            <p:ph idx="1"/>
          </p:nvPr>
        </p:nvSpPr>
        <p:spPr>
          <a:xfrm>
            <a:off x="1113233" y="987127"/>
            <a:ext cx="7514035" cy="1561235"/>
          </a:xfrm>
        </p:spPr>
        <p:txBody>
          <a:bodyPr/>
          <a:lstStyle/>
          <a:p>
            <a:r>
              <a:rPr lang="en-US" altLang="en-US" dirty="0"/>
              <a:t>Allows for updates </a:t>
            </a:r>
            <a:r>
              <a:rPr lang="en-US" altLang="en-US" dirty="0" smtClean="0"/>
              <a:t>to the </a:t>
            </a:r>
            <a:r>
              <a:rPr lang="en-US" altLang="en-US" dirty="0"/>
              <a:t>dining court structure by dining services after project </a:t>
            </a:r>
            <a:r>
              <a:rPr lang="en-US" altLang="en-US" dirty="0" smtClean="0"/>
              <a:t>delivery</a:t>
            </a:r>
          </a:p>
          <a:p>
            <a:r>
              <a:rPr lang="en-US" dirty="0" smtClean="0"/>
              <a:t>Includes adding new dining courts, changing hours, etc.</a:t>
            </a:r>
            <a:endParaRPr lang="en-US" dirty="0"/>
          </a:p>
        </p:txBody>
      </p:sp>
    </p:spTree>
    <p:extLst>
      <p:ext uri="{BB962C8B-B14F-4D97-AF65-F5344CB8AC3E}">
        <p14:creationId xmlns:p14="http://schemas.microsoft.com/office/powerpoint/2010/main" val="29189563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 y="-1"/>
            <a:ext cx="9143999" cy="1316736"/>
          </a:xfrm>
          <a:ln/>
        </p:spPr>
        <p:txBody>
          <a:bodyPr>
            <a:normAutofit/>
          </a:bodyPr>
          <a:lstStyle/>
          <a:p>
            <a:r>
              <a:rPr lang="en-US" altLang="en-US" sz="3300" dirty="0"/>
              <a:t>Remaining this Semester</a:t>
            </a:r>
          </a:p>
        </p:txBody>
      </p:sp>
      <p:sp>
        <p:nvSpPr>
          <p:cNvPr id="15362" name="Rectangle 2"/>
          <p:cNvSpPr>
            <a:spLocks noGrp="1" noChangeArrowheads="1"/>
          </p:cNvSpPr>
          <p:nvPr>
            <p:ph type="body" idx="1"/>
          </p:nvPr>
        </p:nvSpPr>
        <p:spPr>
          <a:xfrm>
            <a:off x="1623071" y="1047941"/>
            <a:ext cx="6403907" cy="2071688"/>
          </a:xfrm>
          <a:ln/>
        </p:spPr>
        <p:txBody>
          <a:bodyPr>
            <a:normAutofit/>
          </a:bodyPr>
          <a:lstStyle/>
          <a:p>
            <a:pPr marL="228600" indent="-228600">
              <a:spcBef>
                <a:spcPts val="450"/>
              </a:spcBef>
            </a:pPr>
            <a:r>
              <a:rPr lang="en-US" altLang="en-US" dirty="0" smtClean="0"/>
              <a:t>Collect data from Earhart and tweak the software for better results</a:t>
            </a:r>
            <a:endParaRPr lang="en-US" altLang="en-US" sz="2100" dirty="0"/>
          </a:p>
          <a:p>
            <a:pPr marL="571500" lvl="1" indent="-228600">
              <a:spcBef>
                <a:spcPts val="450"/>
              </a:spcBef>
            </a:pPr>
            <a:r>
              <a:rPr lang="en-US" altLang="en-US" sz="1800" dirty="0" err="1" smtClean="0"/>
              <a:t>OpenCV</a:t>
            </a:r>
            <a:r>
              <a:rPr lang="en-US" altLang="en-US" sz="1800" dirty="0" smtClean="0"/>
              <a:t> has lots of parameters that can be tweaked</a:t>
            </a:r>
          </a:p>
          <a:p>
            <a:pPr marL="228600" indent="-228600">
              <a:spcBef>
                <a:spcPts val="450"/>
              </a:spcBef>
            </a:pPr>
            <a:r>
              <a:rPr lang="en-US" altLang="en-US" dirty="0" smtClean="0"/>
              <a:t>Complete the API for accessing the data</a:t>
            </a:r>
          </a:p>
          <a:p>
            <a:pPr marL="228600" indent="-228600">
              <a:spcBef>
                <a:spcPts val="450"/>
              </a:spcBef>
            </a:pPr>
            <a:r>
              <a:rPr lang="en-US" altLang="en-US" dirty="0" smtClean="0"/>
              <a:t>Update the Administration page to demo the API</a:t>
            </a:r>
            <a:endParaRPr lang="en-US" altLang="en-US" sz="2100" dirty="0"/>
          </a:p>
        </p:txBody>
      </p:sp>
    </p:spTree>
    <p:extLst>
      <p:ext uri="{BB962C8B-B14F-4D97-AF65-F5344CB8AC3E}">
        <p14:creationId xmlns:p14="http://schemas.microsoft.com/office/powerpoint/2010/main" val="3870600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SEMESTER TIMELINE</a:t>
            </a:r>
          </a:p>
        </p:txBody>
      </p:sp>
      <p:pic>
        <p:nvPicPr>
          <p:cNvPr id="108" name="Shape 108"/>
          <p:cNvPicPr preferRelativeResize="0"/>
          <p:nvPr/>
        </p:nvPicPr>
        <p:blipFill>
          <a:blip r:embed="rId3">
            <a:alphaModFix/>
          </a:blip>
          <a:stretch>
            <a:fillRect/>
          </a:stretch>
        </p:blipFill>
        <p:spPr>
          <a:xfrm>
            <a:off x="871525" y="1508325"/>
            <a:ext cx="7400925" cy="304800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1" y="-1"/>
            <a:ext cx="9143999" cy="1316736"/>
          </a:xfrm>
          <a:ln/>
        </p:spPr>
        <p:txBody>
          <a:bodyPr>
            <a:normAutofit/>
          </a:bodyPr>
          <a:lstStyle/>
          <a:p>
            <a:r>
              <a:rPr lang="en-US" altLang="en-US" sz="3300" dirty="0"/>
              <a:t>Next Semester</a:t>
            </a:r>
          </a:p>
        </p:txBody>
      </p:sp>
      <p:sp>
        <p:nvSpPr>
          <p:cNvPr id="15362" name="Rectangle 2"/>
          <p:cNvSpPr>
            <a:spLocks noGrp="1" noChangeArrowheads="1"/>
          </p:cNvSpPr>
          <p:nvPr>
            <p:ph type="body" idx="1"/>
          </p:nvPr>
        </p:nvSpPr>
        <p:spPr>
          <a:xfrm>
            <a:off x="1623071" y="872837"/>
            <a:ext cx="6403907" cy="1457325"/>
          </a:xfrm>
          <a:ln/>
        </p:spPr>
        <p:txBody>
          <a:bodyPr>
            <a:normAutofit/>
          </a:bodyPr>
          <a:lstStyle/>
          <a:p>
            <a:pPr marL="228600" indent="-228600">
              <a:spcBef>
                <a:spcPts val="450"/>
              </a:spcBef>
            </a:pPr>
            <a:r>
              <a:rPr lang="en-US" altLang="en-US" sz="2100" dirty="0"/>
              <a:t>TBD</a:t>
            </a:r>
          </a:p>
        </p:txBody>
      </p:sp>
    </p:spTree>
    <p:extLst>
      <p:ext uri="{BB962C8B-B14F-4D97-AF65-F5344CB8AC3E}">
        <p14:creationId xmlns:p14="http://schemas.microsoft.com/office/powerpoint/2010/main" val="1450564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0" y="-1"/>
            <a:ext cx="9144000" cy="1316736"/>
          </a:xfrm>
          <a:ln/>
        </p:spPr>
        <p:txBody>
          <a:bodyPr>
            <a:normAutofit/>
          </a:bodyPr>
          <a:lstStyle/>
          <a:p>
            <a:r>
              <a:rPr lang="en-US" altLang="en-US" sz="3300" dirty="0"/>
              <a:t>Thank You</a:t>
            </a:r>
          </a:p>
        </p:txBody>
      </p:sp>
      <p:sp>
        <p:nvSpPr>
          <p:cNvPr id="18434" name="Rectangle 2"/>
          <p:cNvSpPr>
            <a:spLocks noGrp="1" noChangeArrowheads="1"/>
          </p:cNvSpPr>
          <p:nvPr>
            <p:ph type="body" idx="1"/>
          </p:nvPr>
        </p:nvSpPr>
        <p:spPr>
          <a:xfrm>
            <a:off x="2809585" y="1120857"/>
            <a:ext cx="3540416" cy="2343151"/>
          </a:xfrm>
          <a:ln/>
        </p:spPr>
        <p:txBody>
          <a:bodyPr>
            <a:normAutofit fontScale="85000" lnSpcReduction="10000"/>
          </a:bodyPr>
          <a:lstStyle/>
          <a:p>
            <a:pPr algn="ctr">
              <a:spcBef>
                <a:spcPct val="0"/>
              </a:spcBef>
            </a:pPr>
            <a:endParaRPr lang="en-US" altLang="en-US" dirty="0"/>
          </a:p>
          <a:p>
            <a:pPr marL="0" indent="0" algn="ctr">
              <a:buNone/>
            </a:pPr>
            <a:r>
              <a:rPr lang="en-US" altLang="en-US" sz="5800" dirty="0"/>
              <a:t>Questions?</a:t>
            </a:r>
            <a:endParaRPr lang="en-US" altLang="en-US" sz="4500" dirty="0">
              <a:latin typeface="Calibri" charset="0"/>
              <a:sym typeface="Calibri" charset="0"/>
            </a:endParaRPr>
          </a:p>
          <a:p>
            <a:pPr marL="0" indent="0" algn="ctr">
              <a:buNone/>
            </a:pPr>
            <a:r>
              <a:rPr lang="en-US" altLang="en-US" sz="3400" dirty="0">
                <a:latin typeface="Calibri" charset="0"/>
                <a:ea typeface="Calibri" charset="0"/>
                <a:cs typeface="Calibri" charset="0"/>
                <a:sym typeface="Calibri" charset="0"/>
              </a:rPr>
              <a:t>Comments?</a:t>
            </a:r>
          </a:p>
          <a:p>
            <a:pPr marL="0" indent="0" algn="ctr">
              <a:spcBef>
                <a:spcPts val="1050"/>
              </a:spcBef>
              <a:buNone/>
            </a:pPr>
            <a:endParaRPr lang="en-US" altLang="en-US" sz="4500" dirty="0"/>
          </a:p>
        </p:txBody>
      </p:sp>
    </p:spTree>
    <p:extLst>
      <p:ext uri="{BB962C8B-B14F-4D97-AF65-F5344CB8AC3E}">
        <p14:creationId xmlns:p14="http://schemas.microsoft.com/office/powerpoint/2010/main" val="145765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841774"/>
            <a:ext cx="5829300" cy="1028591"/>
          </a:xfrm>
        </p:spPr>
        <p:txBody>
          <a:bodyPr>
            <a:normAutofit/>
          </a:bodyPr>
          <a:lstStyle/>
          <a:p>
            <a:r>
              <a:rPr lang="en-US" sz="4100" dirty="0"/>
              <a:t>EPICS Explorer</a:t>
            </a:r>
          </a:p>
        </p:txBody>
      </p:sp>
      <p:sp>
        <p:nvSpPr>
          <p:cNvPr id="3" name="Subtitle 2"/>
          <p:cNvSpPr>
            <a:spLocks noGrp="1"/>
          </p:cNvSpPr>
          <p:nvPr>
            <p:ph type="subTitle" idx="1"/>
          </p:nvPr>
        </p:nvSpPr>
        <p:spPr>
          <a:xfrm>
            <a:off x="2000250" y="2639183"/>
            <a:ext cx="5143500" cy="2208402"/>
          </a:xfrm>
        </p:spPr>
        <p:txBody>
          <a:bodyPr>
            <a:noAutofit/>
          </a:bodyPr>
          <a:lstStyle/>
          <a:p>
            <a:endParaRPr lang="en-US" sz="2100" dirty="0"/>
          </a:p>
          <a:p>
            <a:r>
              <a:rPr lang="en-US" sz="2100" dirty="0" err="1" smtClean="0"/>
              <a:t>Yoselyn</a:t>
            </a:r>
            <a:r>
              <a:rPr lang="en-US" sz="2100" dirty="0" smtClean="0"/>
              <a:t> Walsh</a:t>
            </a:r>
          </a:p>
          <a:p>
            <a:r>
              <a:rPr lang="en-US" sz="2100" dirty="0" smtClean="0"/>
              <a:t>Naveen </a:t>
            </a:r>
            <a:r>
              <a:rPr lang="en-US" sz="2100" dirty="0" err="1" smtClean="0"/>
              <a:t>Ganessin</a:t>
            </a:r>
            <a:endParaRPr lang="en-US" sz="2100" dirty="0" smtClean="0"/>
          </a:p>
          <a:p>
            <a:r>
              <a:rPr lang="en-US" sz="2100" dirty="0" smtClean="0"/>
              <a:t>Zach Simpson</a:t>
            </a:r>
          </a:p>
          <a:p>
            <a:r>
              <a:rPr lang="en-US" sz="2100" dirty="0" smtClean="0"/>
              <a:t>Logan Fuller</a:t>
            </a:r>
          </a:p>
          <a:p>
            <a:endParaRPr lang="en-US" sz="2100" dirty="0" smtClean="0"/>
          </a:p>
        </p:txBody>
      </p:sp>
    </p:spTree>
    <p:extLst>
      <p:ext uri="{BB962C8B-B14F-4D97-AF65-F5344CB8AC3E}">
        <p14:creationId xmlns:p14="http://schemas.microsoft.com/office/powerpoint/2010/main" val="22740471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36365"/>
            <a:ext cx="7514035" cy="1314449"/>
          </a:xfrm>
        </p:spPr>
        <p:txBody>
          <a:bodyPr/>
          <a:lstStyle/>
          <a:p>
            <a:r>
              <a:rPr lang="en-US" dirty="0" smtClean="0"/>
              <a:t>EPICS Explorer</a:t>
            </a:r>
            <a:endParaRPr lang="en-US" dirty="0"/>
          </a:p>
        </p:txBody>
      </p:sp>
      <p:sp>
        <p:nvSpPr>
          <p:cNvPr id="4" name="Content Placeholder 3"/>
          <p:cNvSpPr>
            <a:spLocks noGrp="1"/>
          </p:cNvSpPr>
          <p:nvPr>
            <p:ph sz="half" idx="1"/>
          </p:nvPr>
        </p:nvSpPr>
        <p:spPr>
          <a:xfrm>
            <a:off x="1113234" y="1057275"/>
            <a:ext cx="2829697" cy="3459440"/>
          </a:xfrm>
        </p:spPr>
        <p:txBody>
          <a:bodyPr>
            <a:noAutofit/>
          </a:bodyPr>
          <a:lstStyle/>
          <a:p>
            <a:pPr marL="0" indent="0">
              <a:buNone/>
            </a:pPr>
            <a:r>
              <a:rPr lang="en-US" sz="1800" b="1" dirty="0" smtClean="0"/>
              <a:t>Project Partner</a:t>
            </a:r>
            <a:endParaRPr lang="en-US" sz="1800" dirty="0"/>
          </a:p>
          <a:p>
            <a:pPr marL="0" indent="0">
              <a:buNone/>
            </a:pPr>
            <a:r>
              <a:rPr lang="en-US" sz="1800" dirty="0" smtClean="0"/>
              <a:t>Pam Brown</a:t>
            </a:r>
            <a:br>
              <a:rPr lang="en-US" sz="1800" dirty="0" smtClean="0"/>
            </a:br>
            <a:r>
              <a:rPr lang="en-US" sz="1800" dirty="0" smtClean="0"/>
              <a:t>EPICS Program Coordinator</a:t>
            </a:r>
            <a:br>
              <a:rPr lang="en-US" sz="1800" dirty="0" smtClean="0"/>
            </a:br>
            <a:endParaRPr lang="en-US" sz="1800" dirty="0" smtClean="0"/>
          </a:p>
          <a:p>
            <a:pPr marL="0" indent="0">
              <a:buNone/>
            </a:pPr>
            <a:r>
              <a:rPr lang="en-US" sz="1800" b="1" dirty="0"/>
              <a:t>Goal</a:t>
            </a:r>
            <a:endParaRPr lang="en-US" sz="1800" dirty="0"/>
          </a:p>
          <a:p>
            <a:pPr marL="0" indent="0">
              <a:buNone/>
            </a:pPr>
            <a:r>
              <a:rPr lang="en-US" sz="1800" dirty="0" smtClean="0"/>
              <a:t>To provide a portal for incoming EPICS students to choose the EPICS team that is best suited for their major/interest.</a:t>
            </a:r>
            <a:endParaRPr lang="en-US"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931" y="1849773"/>
            <a:ext cx="4014821" cy="1398979"/>
          </a:xfrm>
          <a:prstGeom prst="rect">
            <a:avLst/>
          </a:prstGeom>
        </p:spPr>
      </p:pic>
    </p:spTree>
    <p:extLst>
      <p:ext uri="{BB962C8B-B14F-4D97-AF65-F5344CB8AC3E}">
        <p14:creationId xmlns:p14="http://schemas.microsoft.com/office/powerpoint/2010/main" val="42129570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75201"/>
            <a:ext cx="7514035" cy="1314449"/>
          </a:xfrm>
        </p:spPr>
        <p:txBody>
          <a:bodyPr/>
          <a:lstStyle/>
          <a:p>
            <a:r>
              <a:rPr lang="en-US" dirty="0" smtClean="0"/>
              <a:t>Project Specification Development</a:t>
            </a:r>
            <a:endParaRPr lang="en-US" dirty="0"/>
          </a:p>
        </p:txBody>
      </p:sp>
      <p:sp>
        <p:nvSpPr>
          <p:cNvPr id="9" name="Content Placeholder 2"/>
          <p:cNvSpPr txBox="1">
            <a:spLocks/>
          </p:cNvSpPr>
          <p:nvPr/>
        </p:nvSpPr>
        <p:spPr>
          <a:xfrm>
            <a:off x="1317426" y="1051375"/>
            <a:ext cx="3671291" cy="1976864"/>
          </a:xfrm>
          <a:prstGeom prst="rect">
            <a:avLst/>
          </a:prstGeom>
        </p:spPr>
        <p:txBody>
          <a:bodyPr vert="horz" lIns="68580" tIns="34290" rIns="68580" bIns="3429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1800" b="1" dirty="0"/>
              <a:t>Previous </a:t>
            </a:r>
            <a:r>
              <a:rPr lang="en-US" sz="1800" b="1" dirty="0" smtClean="0"/>
              <a:t>Website</a:t>
            </a:r>
            <a:endParaRPr lang="en-US" sz="1800" dirty="0"/>
          </a:p>
          <a:p>
            <a:r>
              <a:rPr lang="en-US" sz="1800" dirty="0"/>
              <a:t>D</a:t>
            </a:r>
            <a:r>
              <a:rPr lang="en-US" sz="1800" dirty="0" smtClean="0"/>
              <a:t>esign is old, too much text</a:t>
            </a:r>
            <a:endParaRPr lang="en-US" sz="1800" dirty="0"/>
          </a:p>
          <a:p>
            <a:r>
              <a:rPr lang="en-US" sz="1800" dirty="0" smtClean="0"/>
              <a:t>Major specific, not very detailed</a:t>
            </a:r>
          </a:p>
          <a:p>
            <a:r>
              <a:rPr lang="en-US" sz="1800" dirty="0" smtClean="0"/>
              <a:t>Hundreds of HTML files</a:t>
            </a:r>
          </a:p>
        </p:txBody>
      </p:sp>
      <p:sp>
        <p:nvSpPr>
          <p:cNvPr id="10" name="Content Placeholder 3"/>
          <p:cNvSpPr txBox="1">
            <a:spLocks/>
          </p:cNvSpPr>
          <p:nvPr/>
        </p:nvSpPr>
        <p:spPr>
          <a:xfrm>
            <a:off x="4955976" y="1262489"/>
            <a:ext cx="3978474" cy="1874861"/>
          </a:xfrm>
          <a:prstGeom prst="rect">
            <a:avLst/>
          </a:prstGeom>
        </p:spPr>
        <p:txBody>
          <a:bodyPr lIns="68580" tIns="34290" rIns="68580" bIns="34290"/>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1800" b="1" dirty="0"/>
              <a:t>Proposed </a:t>
            </a:r>
            <a:r>
              <a:rPr lang="en-US" sz="1800" b="1" dirty="0" smtClean="0"/>
              <a:t>Website</a:t>
            </a:r>
            <a:endParaRPr lang="en-US" sz="1800" b="1" dirty="0"/>
          </a:p>
          <a:p>
            <a:r>
              <a:rPr lang="en-US" sz="1800" dirty="0"/>
              <a:t>Better UI, redesign of the old website</a:t>
            </a:r>
          </a:p>
          <a:p>
            <a:r>
              <a:rPr lang="en-US" sz="1800" dirty="0"/>
              <a:t>Minimize HTML file</a:t>
            </a:r>
          </a:p>
          <a:p>
            <a:r>
              <a:rPr lang="en-US" sz="1800" dirty="0"/>
              <a:t>Creation of an Admin module for simple updating.</a:t>
            </a:r>
          </a:p>
        </p:txBody>
      </p:sp>
      <p:sp>
        <p:nvSpPr>
          <p:cNvPr id="7" name="Content Placeholder 3"/>
          <p:cNvSpPr txBox="1">
            <a:spLocks/>
          </p:cNvSpPr>
          <p:nvPr/>
        </p:nvSpPr>
        <p:spPr>
          <a:xfrm>
            <a:off x="2853629" y="3137350"/>
            <a:ext cx="4471096" cy="2006150"/>
          </a:xfrm>
          <a:prstGeom prst="rect">
            <a:avLst/>
          </a:prstGeom>
        </p:spPr>
        <p:txBody>
          <a:bodyPr lIns="68580" tIns="34290" rIns="68580" bIns="34290"/>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1800" b="1" dirty="0"/>
              <a:t>Considerations</a:t>
            </a:r>
            <a:endParaRPr lang="en-US" sz="1800" dirty="0"/>
          </a:p>
          <a:p>
            <a:r>
              <a:rPr lang="en-US" sz="1800" dirty="0"/>
              <a:t>Visually appealing to incoming student</a:t>
            </a:r>
          </a:p>
          <a:p>
            <a:r>
              <a:rPr lang="en-US" sz="1800" dirty="0"/>
              <a:t>Easy to use (incoming students)</a:t>
            </a:r>
          </a:p>
          <a:p>
            <a:r>
              <a:rPr lang="en-US" sz="1800" dirty="0"/>
              <a:t>Easy to update (project partner)</a:t>
            </a:r>
          </a:p>
          <a:p>
            <a:r>
              <a:rPr lang="en-US" sz="1800" dirty="0"/>
              <a:t>Reports data most </a:t>
            </a:r>
            <a:r>
              <a:rPr lang="en-US" sz="1800" dirty="0" smtClean="0"/>
              <a:t>efficiently</a:t>
            </a:r>
            <a:endParaRPr lang="en-US" sz="1800" dirty="0"/>
          </a:p>
        </p:txBody>
      </p:sp>
    </p:spTree>
    <p:extLst>
      <p:ext uri="{BB962C8B-B14F-4D97-AF65-F5344CB8AC3E}">
        <p14:creationId xmlns:p14="http://schemas.microsoft.com/office/powerpoint/2010/main" val="39726691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123" y="-77803"/>
            <a:ext cx="7514035" cy="1314449"/>
          </a:xfrm>
        </p:spPr>
        <p:txBody>
          <a:bodyPr/>
          <a:lstStyle/>
          <a:p>
            <a:r>
              <a:rPr lang="en-US" dirty="0" smtClean="0"/>
              <a:t>Previous Website</a:t>
            </a:r>
            <a:endParaRPr lang="en-US" dirty="0"/>
          </a:p>
        </p:txBody>
      </p:sp>
      <p:pic>
        <p:nvPicPr>
          <p:cNvPr id="2050" name="Picture 2" descr="http://andyshi.com/wise/wp-content/uploads/2014/02/major-specif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891" y="846589"/>
            <a:ext cx="6528498" cy="408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3830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262" y="1"/>
            <a:ext cx="7514035" cy="1314449"/>
          </a:xfrm>
        </p:spPr>
        <p:txBody>
          <a:bodyPr/>
          <a:lstStyle/>
          <a:p>
            <a:r>
              <a:rPr lang="en-US" dirty="0" smtClean="0"/>
              <a:t>Previous Semester</a:t>
            </a:r>
            <a:endParaRPr lang="en-US" dirty="0"/>
          </a:p>
        </p:txBody>
      </p:sp>
      <p:sp>
        <p:nvSpPr>
          <p:cNvPr id="3" name="Content Placeholder 2"/>
          <p:cNvSpPr>
            <a:spLocks noGrp="1"/>
          </p:cNvSpPr>
          <p:nvPr>
            <p:ph sz="half" idx="1"/>
          </p:nvPr>
        </p:nvSpPr>
        <p:spPr>
          <a:xfrm>
            <a:off x="1404700" y="933450"/>
            <a:ext cx="3358796" cy="2473800"/>
          </a:xfrm>
        </p:spPr>
        <p:txBody>
          <a:bodyPr>
            <a:normAutofit/>
          </a:bodyPr>
          <a:lstStyle/>
          <a:p>
            <a:pPr marL="0" indent="0">
              <a:buNone/>
            </a:pPr>
            <a:r>
              <a:rPr lang="en-US" sz="1800" b="1" dirty="0"/>
              <a:t>Progress </a:t>
            </a:r>
            <a:r>
              <a:rPr lang="en-US" sz="1800" b="1" dirty="0" smtClean="0"/>
              <a:t>made</a:t>
            </a:r>
            <a:endParaRPr lang="en-US" sz="1800" dirty="0"/>
          </a:p>
          <a:p>
            <a:r>
              <a:rPr lang="en-US" sz="1800" dirty="0"/>
              <a:t>Researched about the  background of each team. </a:t>
            </a:r>
          </a:p>
          <a:p>
            <a:r>
              <a:rPr lang="en-US" sz="1800" dirty="0"/>
              <a:t>Initial web page design done.</a:t>
            </a:r>
          </a:p>
          <a:p>
            <a:r>
              <a:rPr lang="en-US" sz="1800" dirty="0"/>
              <a:t>Initial database design completed</a:t>
            </a:r>
          </a:p>
        </p:txBody>
      </p:sp>
      <p:sp>
        <p:nvSpPr>
          <p:cNvPr id="4" name="Content Placeholder 3"/>
          <p:cNvSpPr>
            <a:spLocks noGrp="1"/>
          </p:cNvSpPr>
          <p:nvPr>
            <p:ph sz="half" idx="2"/>
          </p:nvPr>
        </p:nvSpPr>
        <p:spPr>
          <a:xfrm>
            <a:off x="4858004" y="966432"/>
            <a:ext cx="3671292" cy="3891317"/>
          </a:xfrm>
        </p:spPr>
        <p:txBody>
          <a:bodyPr>
            <a:noAutofit/>
          </a:bodyPr>
          <a:lstStyle/>
          <a:p>
            <a:pPr marL="0" indent="0">
              <a:buNone/>
            </a:pPr>
            <a:r>
              <a:rPr lang="en-US" sz="1800" b="1" dirty="0" smtClean="0"/>
              <a:t>Challenges</a:t>
            </a:r>
            <a:endParaRPr lang="en-US" sz="1800" dirty="0"/>
          </a:p>
          <a:p>
            <a:r>
              <a:rPr lang="en-US" sz="1800" dirty="0"/>
              <a:t>Research data did not include many of the Epics teams</a:t>
            </a:r>
          </a:p>
          <a:p>
            <a:r>
              <a:rPr lang="en-US" sz="1800" dirty="0"/>
              <a:t>Web page design conflicts with information received from Project Partner.</a:t>
            </a:r>
          </a:p>
          <a:p>
            <a:r>
              <a:rPr lang="en-US" sz="1800" dirty="0"/>
              <a:t>Database design included detailed search criteria but would be tedious to update</a:t>
            </a:r>
          </a:p>
          <a:p>
            <a:r>
              <a:rPr lang="en-US" sz="1800" dirty="0"/>
              <a:t>No returning members of project for current semester</a:t>
            </a:r>
          </a:p>
        </p:txBody>
      </p:sp>
    </p:spTree>
    <p:extLst>
      <p:ext uri="{BB962C8B-B14F-4D97-AF65-F5344CB8AC3E}">
        <p14:creationId xmlns:p14="http://schemas.microsoft.com/office/powerpoint/2010/main" val="26306859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262" y="1"/>
            <a:ext cx="7514035" cy="1314449"/>
          </a:xfrm>
        </p:spPr>
        <p:txBody>
          <a:bodyPr/>
          <a:lstStyle/>
          <a:p>
            <a:r>
              <a:rPr lang="en-US" dirty="0" smtClean="0"/>
              <a:t>Current Semester</a:t>
            </a:r>
            <a:endParaRPr lang="en-US" dirty="0"/>
          </a:p>
        </p:txBody>
      </p:sp>
      <p:sp>
        <p:nvSpPr>
          <p:cNvPr id="3" name="Content Placeholder 2"/>
          <p:cNvSpPr>
            <a:spLocks noGrp="1"/>
          </p:cNvSpPr>
          <p:nvPr>
            <p:ph sz="half" idx="1"/>
          </p:nvPr>
        </p:nvSpPr>
        <p:spPr>
          <a:xfrm>
            <a:off x="1404700" y="1166131"/>
            <a:ext cx="3358796" cy="3231719"/>
          </a:xfrm>
        </p:spPr>
        <p:txBody>
          <a:bodyPr>
            <a:noAutofit/>
          </a:bodyPr>
          <a:lstStyle/>
          <a:p>
            <a:pPr marL="0" indent="0">
              <a:buNone/>
            </a:pPr>
            <a:r>
              <a:rPr lang="en-US" sz="1800" b="1" dirty="0"/>
              <a:t>Progress </a:t>
            </a:r>
            <a:r>
              <a:rPr lang="en-US" sz="1800" b="1" dirty="0" smtClean="0"/>
              <a:t>made</a:t>
            </a:r>
            <a:endParaRPr lang="en-US" sz="1800" dirty="0"/>
          </a:p>
          <a:p>
            <a:r>
              <a:rPr lang="en-US" sz="1800" dirty="0"/>
              <a:t>Researched about the  background of each team. </a:t>
            </a:r>
          </a:p>
          <a:p>
            <a:r>
              <a:rPr lang="en-US" sz="1800" dirty="0"/>
              <a:t>Got a clear overview of the goals of the project  from our project partner.</a:t>
            </a:r>
          </a:p>
          <a:p>
            <a:r>
              <a:rPr lang="en-US" sz="1800" dirty="0"/>
              <a:t>Initial Admin module design done.</a:t>
            </a:r>
          </a:p>
          <a:p>
            <a:r>
              <a:rPr lang="en-US" sz="1800" dirty="0"/>
              <a:t>Initial database design completed.</a:t>
            </a:r>
          </a:p>
        </p:txBody>
      </p:sp>
      <p:sp>
        <p:nvSpPr>
          <p:cNvPr id="4" name="Content Placeholder 3"/>
          <p:cNvSpPr>
            <a:spLocks noGrp="1"/>
          </p:cNvSpPr>
          <p:nvPr>
            <p:ph sz="half" idx="2"/>
          </p:nvPr>
        </p:nvSpPr>
        <p:spPr>
          <a:xfrm>
            <a:off x="4858004" y="1181099"/>
            <a:ext cx="3671292" cy="2254725"/>
          </a:xfrm>
        </p:spPr>
        <p:txBody>
          <a:bodyPr>
            <a:noAutofit/>
          </a:bodyPr>
          <a:lstStyle/>
          <a:p>
            <a:pPr marL="0" indent="0">
              <a:buNone/>
            </a:pPr>
            <a:r>
              <a:rPr lang="en-US" sz="1800" b="1" dirty="0" smtClean="0"/>
              <a:t>Challenges</a:t>
            </a:r>
            <a:endParaRPr lang="en-US" sz="1800" dirty="0"/>
          </a:p>
          <a:p>
            <a:r>
              <a:rPr lang="en-US" sz="1800" dirty="0"/>
              <a:t>Need to analyze the research data.</a:t>
            </a:r>
          </a:p>
          <a:p>
            <a:r>
              <a:rPr lang="en-US" sz="1800" dirty="0"/>
              <a:t>Re-evaluate design of database and user interaction</a:t>
            </a:r>
          </a:p>
          <a:p>
            <a:r>
              <a:rPr lang="en-US" sz="1800" dirty="0"/>
              <a:t>Misunderstood the intended method of searching for a </a:t>
            </a:r>
            <a:r>
              <a:rPr lang="en-US" sz="1800" dirty="0" smtClean="0"/>
              <a:t>team</a:t>
            </a:r>
            <a:endParaRPr lang="en-US" sz="1800" dirty="0"/>
          </a:p>
        </p:txBody>
      </p:sp>
    </p:spTree>
    <p:extLst>
      <p:ext uri="{BB962C8B-B14F-4D97-AF65-F5344CB8AC3E}">
        <p14:creationId xmlns:p14="http://schemas.microsoft.com/office/powerpoint/2010/main" val="8025689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Design</a:t>
            </a:r>
            <a:endParaRPr lang="en-US" dirty="0"/>
          </a:p>
        </p:txBody>
      </p:sp>
      <p:sp>
        <p:nvSpPr>
          <p:cNvPr id="5" name="Content Placeholder 4"/>
          <p:cNvSpPr>
            <a:spLocks noGrp="1"/>
          </p:cNvSpPr>
          <p:nvPr>
            <p:ph idx="1"/>
          </p:nvPr>
        </p:nvSpPr>
        <p:spPr>
          <a:xfrm>
            <a:off x="1057628" y="1543050"/>
            <a:ext cx="7514035" cy="2343151"/>
          </a:xfrm>
        </p:spPr>
        <p:txBody>
          <a:bodyPr/>
          <a:lstStyle/>
          <a:p>
            <a:pPr algn="ctr"/>
            <a:r>
              <a:rPr lang="en-US" dirty="0" smtClean="0">
                <a:hlinkClick r:id="rId3" action="ppaction://hlinkfile"/>
              </a:rPr>
              <a:t>Database link</a:t>
            </a:r>
            <a:endParaRPr lang="en-US" dirty="0" smtClean="0"/>
          </a:p>
        </p:txBody>
      </p:sp>
    </p:spTree>
    <p:extLst>
      <p:ext uri="{BB962C8B-B14F-4D97-AF65-F5344CB8AC3E}">
        <p14:creationId xmlns:p14="http://schemas.microsoft.com/office/powerpoint/2010/main" val="37731029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Design</a:t>
            </a:r>
            <a:endParaRPr lang="en-US" dirty="0"/>
          </a:p>
        </p:txBody>
      </p:sp>
      <p:sp>
        <p:nvSpPr>
          <p:cNvPr id="5" name="Content Placeholder 4"/>
          <p:cNvSpPr>
            <a:spLocks noGrp="1"/>
          </p:cNvSpPr>
          <p:nvPr>
            <p:ph idx="1"/>
          </p:nvPr>
        </p:nvSpPr>
        <p:spPr>
          <a:xfrm>
            <a:off x="1057628" y="1543050"/>
            <a:ext cx="7514035" cy="2343151"/>
          </a:xfrm>
        </p:spPr>
        <p:txBody>
          <a:bodyPr/>
          <a:lstStyle/>
          <a:p>
            <a:pPr algn="ctr"/>
            <a:r>
              <a:rPr lang="en-US" dirty="0" smtClean="0">
                <a:hlinkClick r:id="rId3" action="ppaction://hlinkfile"/>
              </a:rPr>
              <a:t>Design link</a:t>
            </a:r>
            <a:endParaRPr lang="en-US" dirty="0" smtClean="0"/>
          </a:p>
        </p:txBody>
      </p:sp>
    </p:spTree>
    <p:extLst>
      <p:ext uri="{BB962C8B-B14F-4D97-AF65-F5344CB8AC3E}">
        <p14:creationId xmlns:p14="http://schemas.microsoft.com/office/powerpoint/2010/main" val="37279272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THIS SEMESTER</a:t>
            </a:r>
          </a:p>
        </p:txBody>
      </p:sp>
      <p:sp>
        <p:nvSpPr>
          <p:cNvPr id="114" name="Shape 114"/>
          <p:cNvSpPr txBox="1">
            <a:spLocks noGrp="1"/>
          </p:cNvSpPr>
          <p:nvPr>
            <p:ph type="body" idx="1"/>
          </p:nvPr>
        </p:nvSpPr>
        <p:spPr>
          <a:xfrm>
            <a:off x="914400" y="1417821"/>
            <a:ext cx="8229600" cy="3725679"/>
          </a:xfrm>
          <a:prstGeom prst="rect">
            <a:avLst/>
          </a:prstGeom>
          <a:noFill/>
          <a:ln>
            <a:noFill/>
          </a:ln>
        </p:spPr>
        <p:txBody>
          <a:bodyPr lIns="91425" tIns="91425" rIns="91425" bIns="91425" anchor="t" anchorCtr="0">
            <a:noAutofit/>
          </a:bodyPr>
          <a:lstStyle/>
          <a:p>
            <a:pPr marL="457200" marR="0" lvl="0" indent="-381000" algn="l" rtl="0">
              <a:lnSpc>
                <a:spcPct val="90000"/>
              </a:lnSpc>
              <a:spcBef>
                <a:spcPts val="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Initial meeting with Project Partners</a:t>
            </a:r>
          </a:p>
          <a:p>
            <a:pPr marL="914400" marR="0" lvl="1" indent="-381000" algn="l" rtl="0">
              <a:lnSpc>
                <a:spcPct val="90000"/>
              </a:lnSpc>
              <a:spcBef>
                <a:spcPts val="15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Obtained a clear picture of partner’s needs</a:t>
            </a:r>
          </a:p>
          <a:p>
            <a:pPr marL="914400" marR="0" lvl="1" indent="-381000" algn="l" rtl="0">
              <a:lnSpc>
                <a:spcPct val="90000"/>
              </a:lnSpc>
              <a:spcBef>
                <a:spcPts val="30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Clarified the scope of the project and team abilities</a:t>
            </a:r>
          </a:p>
          <a:p>
            <a:pPr marL="457200" marR="0" lvl="0" indent="-381000" algn="l" rtl="0">
              <a:lnSpc>
                <a:spcPct val="90000"/>
              </a:lnSpc>
              <a:spcBef>
                <a:spcPts val="30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Developed mock-up and framework for website</a:t>
            </a:r>
          </a:p>
          <a:p>
            <a:pPr marL="914400" marR="0" lvl="1" indent="-381000" algn="l" rtl="0">
              <a:lnSpc>
                <a:spcPct val="90000"/>
              </a:lnSpc>
              <a:spcBef>
                <a:spcPts val="15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Received approval of mock-up</a:t>
            </a:r>
          </a:p>
          <a:p>
            <a:pPr marL="457200" marR="0" lvl="0" indent="-381000" algn="l" rtl="0">
              <a:lnSpc>
                <a:spcPct val="90000"/>
              </a:lnSpc>
              <a:spcBef>
                <a:spcPts val="30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Developed a prototype website with basic functionality</a:t>
            </a:r>
          </a:p>
          <a:p>
            <a:pPr marL="914400" marR="0" lvl="1" indent="-381000" algn="l" rtl="0">
              <a:lnSpc>
                <a:spcPct val="90000"/>
              </a:lnSpc>
              <a:spcBef>
                <a:spcPts val="15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Video selection</a:t>
            </a:r>
          </a:p>
          <a:p>
            <a:pPr marL="914400" marR="0" lvl="1" indent="-381000" algn="l" rtl="0">
              <a:lnSpc>
                <a:spcPct val="90000"/>
              </a:lnSpc>
              <a:spcBef>
                <a:spcPts val="300"/>
              </a:spcBef>
              <a:spcAft>
                <a:spcPts val="30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Form slideout</a:t>
            </a:r>
          </a:p>
        </p:txBody>
      </p:sp>
    </p:spTree>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75201"/>
            <a:ext cx="7514035" cy="1314449"/>
          </a:xfrm>
        </p:spPr>
        <p:txBody>
          <a:bodyPr/>
          <a:lstStyle/>
          <a:p>
            <a:r>
              <a:rPr lang="en-US" dirty="0" smtClean="0"/>
              <a:t>Technical Implementation</a:t>
            </a:r>
            <a:endParaRPr lang="en-US" dirty="0"/>
          </a:p>
        </p:txBody>
      </p:sp>
      <p:sp>
        <p:nvSpPr>
          <p:cNvPr id="5" name="Content Placeholder 4"/>
          <p:cNvSpPr>
            <a:spLocks noGrp="1"/>
          </p:cNvSpPr>
          <p:nvPr>
            <p:ph idx="1"/>
          </p:nvPr>
        </p:nvSpPr>
        <p:spPr>
          <a:xfrm>
            <a:off x="1113233" y="1458832"/>
            <a:ext cx="7514035" cy="2738804"/>
          </a:xfrm>
        </p:spPr>
        <p:txBody>
          <a:bodyPr>
            <a:normAutofit/>
          </a:bodyPr>
          <a:lstStyle/>
          <a:p>
            <a:pPr marL="0" indent="0">
              <a:buNone/>
            </a:pPr>
            <a:r>
              <a:rPr lang="en-US" dirty="0" smtClean="0"/>
              <a:t>Apache web-server with PHP for server backend</a:t>
            </a:r>
          </a:p>
          <a:p>
            <a:pPr lvl="1"/>
            <a:r>
              <a:rPr lang="en-US" sz="1800" dirty="0" smtClean="0"/>
              <a:t>Open source and easy to maintain</a:t>
            </a:r>
          </a:p>
          <a:p>
            <a:pPr lvl="1"/>
            <a:r>
              <a:rPr lang="en-US" sz="1800" dirty="0" smtClean="0"/>
              <a:t>JavaScript and Ajax/JQuery for dynamic scripting</a:t>
            </a:r>
          </a:p>
          <a:p>
            <a:pPr marL="0" indent="0">
              <a:buNone/>
            </a:pPr>
            <a:r>
              <a:rPr lang="en-US" dirty="0" smtClean="0"/>
              <a:t>Twitter Bootstrap</a:t>
            </a:r>
          </a:p>
          <a:p>
            <a:pPr lvl="1"/>
            <a:r>
              <a:rPr lang="en-US" sz="1800" dirty="0" smtClean="0"/>
              <a:t>Popular HTML framework for front-end design</a:t>
            </a:r>
          </a:p>
          <a:p>
            <a:pPr lvl="1"/>
            <a:r>
              <a:rPr lang="en-US" sz="1800" dirty="0" smtClean="0"/>
              <a:t>Wide variety of premade CSS classes</a:t>
            </a:r>
          </a:p>
        </p:txBody>
      </p:sp>
    </p:spTree>
    <p:extLst>
      <p:ext uri="{BB962C8B-B14F-4D97-AF65-F5344CB8AC3E}">
        <p14:creationId xmlns:p14="http://schemas.microsoft.com/office/powerpoint/2010/main" val="35499485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5265" y="14497"/>
            <a:ext cx="7514035" cy="1314449"/>
          </a:xfrm>
        </p:spPr>
        <p:txBody>
          <a:bodyPr/>
          <a:lstStyle/>
          <a:p>
            <a:r>
              <a:rPr lang="en-US" dirty="0" smtClean="0"/>
              <a:t>Semester Plan</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584325702"/>
              </p:ext>
            </p:extLst>
          </p:nvPr>
        </p:nvGraphicFramePr>
        <p:xfrm>
          <a:off x="991962" y="1269367"/>
          <a:ext cx="7780639" cy="3125932"/>
        </p:xfrm>
        <a:graphic>
          <a:graphicData uri="http://schemas.openxmlformats.org/presentationml/2006/ole">
            <mc:AlternateContent xmlns:mc="http://schemas.openxmlformats.org/markup-compatibility/2006">
              <mc:Choice xmlns:v="urn:schemas-microsoft-com:vml" Requires="v">
                <p:oleObj spid="_x0000_s2054" name="Worksheet" r:id="rId4" imgW="15268800" imgH="6134225" progId="Excel.Sheet.12">
                  <p:embed/>
                </p:oleObj>
              </mc:Choice>
              <mc:Fallback>
                <p:oleObj name="Worksheet" r:id="rId4" imgW="15268800" imgH="6134225" progId="Excel.Sheet.12">
                  <p:embed/>
                  <p:pic>
                    <p:nvPicPr>
                      <p:cNvPr id="0" name=""/>
                      <p:cNvPicPr/>
                      <p:nvPr/>
                    </p:nvPicPr>
                    <p:blipFill>
                      <a:blip r:embed="rId5"/>
                      <a:stretch>
                        <a:fillRect/>
                      </a:stretch>
                    </p:blipFill>
                    <p:spPr>
                      <a:xfrm>
                        <a:off x="991962" y="1269367"/>
                        <a:ext cx="7780639" cy="3125932"/>
                      </a:xfrm>
                      <a:prstGeom prst="rect">
                        <a:avLst/>
                      </a:prstGeom>
                    </p:spPr>
                  </p:pic>
                </p:oleObj>
              </mc:Fallback>
            </mc:AlternateContent>
          </a:graphicData>
        </a:graphic>
      </p:graphicFrame>
    </p:spTree>
    <p:extLst>
      <p:ext uri="{BB962C8B-B14F-4D97-AF65-F5344CB8AC3E}">
        <p14:creationId xmlns:p14="http://schemas.microsoft.com/office/powerpoint/2010/main" val="26911628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508335"/>
            <a:ext cx="7514035" cy="1314449"/>
          </a:xfrm>
        </p:spPr>
        <p:txBody>
          <a:bodyPr/>
          <a:lstStyle/>
          <a:p>
            <a:r>
              <a:rPr lang="en-US" dirty="0" smtClean="0"/>
              <a:t>The Next Step…</a:t>
            </a:r>
            <a:endParaRPr lang="en-US" dirty="0"/>
          </a:p>
        </p:txBody>
      </p:sp>
      <p:sp>
        <p:nvSpPr>
          <p:cNvPr id="5" name="Content Placeholder 4"/>
          <p:cNvSpPr>
            <a:spLocks noGrp="1"/>
          </p:cNvSpPr>
          <p:nvPr>
            <p:ph idx="1"/>
          </p:nvPr>
        </p:nvSpPr>
        <p:spPr>
          <a:xfrm>
            <a:off x="1205355" y="1478223"/>
            <a:ext cx="7514035" cy="2654878"/>
          </a:xfrm>
        </p:spPr>
        <p:txBody>
          <a:bodyPr>
            <a:normAutofit/>
          </a:bodyPr>
          <a:lstStyle/>
          <a:p>
            <a:r>
              <a:rPr lang="en-US" dirty="0" smtClean="0"/>
              <a:t>Determine any changes the Project Partner would like with the mock up</a:t>
            </a:r>
          </a:p>
          <a:p>
            <a:r>
              <a:rPr lang="en-US" dirty="0" smtClean="0"/>
              <a:t>Update the database and mockup</a:t>
            </a:r>
          </a:p>
          <a:p>
            <a:r>
              <a:rPr lang="en-US" dirty="0" smtClean="0"/>
              <a:t>Begin coding the Admin module</a:t>
            </a:r>
          </a:p>
          <a:p>
            <a:endParaRPr lang="en-US" dirty="0"/>
          </a:p>
        </p:txBody>
      </p:sp>
    </p:spTree>
    <p:extLst>
      <p:ext uri="{BB962C8B-B14F-4D97-AF65-F5344CB8AC3E}">
        <p14:creationId xmlns:p14="http://schemas.microsoft.com/office/powerpoint/2010/main" val="5107146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209" y="939614"/>
            <a:ext cx="7514033" cy="2575944"/>
          </a:xfrm>
        </p:spPr>
        <p:txBody>
          <a:bodyPr>
            <a:normAutofit/>
          </a:bodyPr>
          <a:lstStyle/>
          <a:p>
            <a:r>
              <a:rPr lang="en-US" sz="2300" dirty="0"/>
              <a:t>Thank  You!</a:t>
            </a:r>
            <a:br>
              <a:rPr lang="en-US" sz="2300" dirty="0"/>
            </a:br>
            <a:r>
              <a:rPr lang="en-US" sz="2300" dirty="0"/>
              <a:t/>
            </a:r>
            <a:br>
              <a:rPr lang="en-US" sz="2300" dirty="0"/>
            </a:br>
            <a:r>
              <a:rPr lang="en-US" sz="2300" dirty="0"/>
              <a:t/>
            </a:r>
            <a:br>
              <a:rPr lang="en-US" sz="2300" dirty="0"/>
            </a:br>
            <a:r>
              <a:rPr lang="en-US" sz="2300" dirty="0"/>
              <a:t/>
            </a:r>
            <a:br>
              <a:rPr lang="en-US" sz="2300" dirty="0"/>
            </a:br>
            <a:r>
              <a:rPr lang="en-US" sz="2300" dirty="0"/>
              <a:t/>
            </a:r>
            <a:br>
              <a:rPr lang="en-US" sz="2300" dirty="0"/>
            </a:br>
            <a:r>
              <a:rPr lang="en-US" sz="2300" dirty="0"/>
              <a:t>Questions and Comments? </a:t>
            </a:r>
          </a:p>
        </p:txBody>
      </p:sp>
    </p:spTree>
    <p:extLst>
      <p:ext uri="{BB962C8B-B14F-4D97-AF65-F5344CB8AC3E}">
        <p14:creationId xmlns:p14="http://schemas.microsoft.com/office/powerpoint/2010/main" val="37502698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EXAMINATION BEING IMPLEMENTED</a:t>
            </a:r>
          </a:p>
        </p:txBody>
      </p:sp>
      <p:pic>
        <p:nvPicPr>
          <p:cNvPr id="120" name="Shape 120"/>
          <p:cNvPicPr preferRelativeResize="0"/>
          <p:nvPr/>
        </p:nvPicPr>
        <p:blipFill rotWithShape="1">
          <a:blip r:embed="rId3">
            <a:alphaModFix/>
          </a:blip>
          <a:srcRect/>
          <a:stretch/>
        </p:blipFill>
        <p:spPr>
          <a:xfrm>
            <a:off x="2899011" y="1306050"/>
            <a:ext cx="3345974" cy="3387799"/>
          </a:xfrm>
          <a:prstGeom prst="rect">
            <a:avLst/>
          </a:prstGeom>
          <a:noFill/>
          <a:ln>
            <a:noFill/>
          </a:ln>
        </p:spPr>
      </p:pic>
      <p:sp>
        <p:nvSpPr>
          <p:cNvPr id="121" name="Shape 121"/>
          <p:cNvSpPr txBox="1"/>
          <p:nvPr/>
        </p:nvSpPr>
        <p:spPr>
          <a:xfrm>
            <a:off x="11" y="4974600"/>
            <a:ext cx="9144000" cy="1688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baseline="0">
                <a:solidFill>
                  <a:srgbClr val="000000"/>
                </a:solidFill>
                <a:latin typeface="Arial"/>
                <a:ea typeface="Arial"/>
                <a:cs typeface="Arial"/>
                <a:sym typeface="Arial"/>
                <a:rtl val="0"/>
              </a:rPr>
              <a:t>http://pearsonassess.ca/haiweb/Cultures/en-CA/Products/Product+Detail.htm?CS_ProductID=PPVT-4&amp;CS_Category=educational-basic-skills&amp;CS_Catalog=TPC-CACatalog</a:t>
            </a: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Shape 126"/>
          <p:cNvPicPr preferRelativeResize="0"/>
          <p:nvPr/>
        </p:nvPicPr>
        <p:blipFill rotWithShape="1">
          <a:blip r:embed="rId3">
            <a:alphaModFix/>
          </a:blip>
          <a:srcRect/>
          <a:stretch/>
        </p:blipFill>
        <p:spPr>
          <a:xfrm>
            <a:off x="1571025" y="0"/>
            <a:ext cx="6001949" cy="4821499"/>
          </a:xfrm>
          <a:prstGeom prst="rect">
            <a:avLst/>
          </a:prstGeom>
          <a:noFill/>
          <a:ln>
            <a:noFill/>
          </a:ln>
        </p:spPr>
      </p:pic>
      <p:sp>
        <p:nvSpPr>
          <p:cNvPr id="127" name="Shape 127"/>
          <p:cNvSpPr txBox="1"/>
          <p:nvPr/>
        </p:nvSpPr>
        <p:spPr>
          <a:xfrm>
            <a:off x="0" y="4923000"/>
            <a:ext cx="6104699" cy="220498"/>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baseline="0">
                <a:solidFill>
                  <a:srgbClr val="000000"/>
                </a:solidFill>
                <a:latin typeface="Arial"/>
                <a:ea typeface="Arial"/>
                <a:cs typeface="Arial"/>
                <a:sym typeface="Arial"/>
                <a:rtl val="0"/>
              </a:rPr>
              <a:t>http://images.pearsonclinical.com/images/pa/ppvt4item.gif</a:t>
            </a: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SETS FROM PPVT4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480" y="1057944"/>
            <a:ext cx="4983039" cy="3922293"/>
          </a:xfrm>
          <a:prstGeom prst="rect">
            <a:avLst/>
          </a:prstGeom>
          <a:ln>
            <a:solidFill>
              <a:schemeClr val="tx1"/>
            </a:solidFill>
          </a:ln>
        </p:spPr>
      </p:pic>
    </p:spTree>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Custom 8">
      <a:dk1>
        <a:sysClr val="windowText" lastClr="000000"/>
      </a:dk1>
      <a:lt1>
        <a:srgbClr val="000000"/>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7FB1190C9B934FA9E904B297B2DE22" ma:contentTypeVersion="0" ma:contentTypeDescription="Create a new document." ma:contentTypeScope="" ma:versionID="f7934433d1405767125dbd0f11b0f569">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3A9EEB-952B-4637-A105-AF48182811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20FE08D-70B7-40C0-AEC1-A71353B950C9}">
  <ds:schemaRefs>
    <ds:schemaRef ds:uri="http://purl.org/dc/elements/1.1/"/>
    <ds:schemaRef ds:uri="http://purl.org/dc/terms/"/>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04B46A01-067D-4B79-883C-EAE26F9446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Parallax</Template>
  <TotalTime>56</TotalTime>
  <Words>1664</Words>
  <Application>Microsoft Office PowerPoint</Application>
  <PresentationFormat>On-screen Show (16:9)</PresentationFormat>
  <Paragraphs>445</Paragraphs>
  <Slides>63</Slides>
  <Notes>38</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4" baseType="lpstr">
      <vt:lpstr>Cantarell</vt:lpstr>
      <vt:lpstr>Noto Symbol</vt:lpstr>
      <vt:lpstr>Arial</vt:lpstr>
      <vt:lpstr>Arial Black</vt:lpstr>
      <vt:lpstr>Calibri</vt:lpstr>
      <vt:lpstr>Calibri Bold</vt:lpstr>
      <vt:lpstr>Calibri Italic</vt:lpstr>
      <vt:lpstr>Corbel</vt:lpstr>
      <vt:lpstr>Courier New</vt:lpstr>
      <vt:lpstr>Parallax</vt:lpstr>
      <vt:lpstr>Worksheet</vt:lpstr>
      <vt:lpstr>WISE Midsemester Design Review  Fall 2014</vt:lpstr>
      <vt:lpstr>SLHS-VID</vt:lpstr>
      <vt:lpstr>PROJECT PARTNER</vt:lpstr>
      <vt:lpstr>PROJECT OBJECTIVES</vt:lpstr>
      <vt:lpstr>SEMESTER TIMELINE</vt:lpstr>
      <vt:lpstr>THIS SEMESTER</vt:lpstr>
      <vt:lpstr>EXAMINATION BEING IMPLEMENTED</vt:lpstr>
      <vt:lpstr>PowerPoint Presentation</vt:lpstr>
      <vt:lpstr>SETS FROM PPVT4</vt:lpstr>
      <vt:lpstr>RESULTS PAGE</vt:lpstr>
      <vt:lpstr>FRONT-END MOCKUP</vt:lpstr>
      <vt:lpstr>PowerPoint Presentation</vt:lpstr>
      <vt:lpstr>PowerPoint Presentation</vt:lpstr>
      <vt:lpstr>PowerPoint Presentation</vt:lpstr>
      <vt:lpstr>PowerPoint Presentation</vt:lpstr>
      <vt:lpstr>TECHNOLOGY</vt:lpstr>
      <vt:lpstr>SEMESTER GOALS</vt:lpstr>
      <vt:lpstr>NEXT SEMESTER GOALS</vt:lpstr>
      <vt:lpstr>Thank You!</vt:lpstr>
      <vt:lpstr>EPICS-SLAC</vt:lpstr>
      <vt:lpstr>EPICS Explorer</vt:lpstr>
      <vt:lpstr>PowerPoint Presentation</vt:lpstr>
      <vt:lpstr>PowerPoint Presentation</vt:lpstr>
      <vt:lpstr>What we inherited</vt:lpstr>
      <vt:lpstr>PowerPoint Presentation</vt:lpstr>
      <vt:lpstr>Layout changes</vt:lpstr>
      <vt:lpstr>Remodel Audiogram</vt:lpstr>
      <vt:lpstr>Currently working on:</vt:lpstr>
      <vt:lpstr>PowerPoint Presentation</vt:lpstr>
      <vt:lpstr>Semester Plan</vt:lpstr>
      <vt:lpstr>PowerPoint Presentation</vt:lpstr>
      <vt:lpstr>Future plans</vt:lpstr>
      <vt:lpstr>Questions and comments?</vt:lpstr>
      <vt:lpstr>Dining Services Purdue Online Dining Guide (PODG)</vt:lpstr>
      <vt:lpstr>Project Partners</vt:lpstr>
      <vt:lpstr>The Idea</vt:lpstr>
      <vt:lpstr>Previous Semesters</vt:lpstr>
      <vt:lpstr>This Semester</vt:lpstr>
      <vt:lpstr>Semester Timeline</vt:lpstr>
      <vt:lpstr>How it Works</vt:lpstr>
      <vt:lpstr>System Details</vt:lpstr>
      <vt:lpstr>System Diagram</vt:lpstr>
      <vt:lpstr>Trial Deployment Location: Earhart</vt:lpstr>
      <vt:lpstr>PowerPoint Presentation</vt:lpstr>
      <vt:lpstr>Problems we faced</vt:lpstr>
      <vt:lpstr>Budget</vt:lpstr>
      <vt:lpstr>API</vt:lpstr>
      <vt:lpstr>Administration Page</vt:lpstr>
      <vt:lpstr>Remaining this Semester</vt:lpstr>
      <vt:lpstr>Next Semester</vt:lpstr>
      <vt:lpstr>Thank You</vt:lpstr>
      <vt:lpstr>EPICS Explorer</vt:lpstr>
      <vt:lpstr>EPICS Explorer</vt:lpstr>
      <vt:lpstr>Project Specification Development</vt:lpstr>
      <vt:lpstr>Previous Website</vt:lpstr>
      <vt:lpstr>Previous Semester</vt:lpstr>
      <vt:lpstr>Current Semester</vt:lpstr>
      <vt:lpstr>Database Design</vt:lpstr>
      <vt:lpstr>Proposed Design</vt:lpstr>
      <vt:lpstr>Technical Implementation</vt:lpstr>
      <vt:lpstr>Semester Plan</vt:lpstr>
      <vt:lpstr>The Next Step…</vt:lpstr>
      <vt:lpstr>Thank  You!     Questions and Comments?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SLHS-VID</dc:title>
  <dc:creator>Cameron</dc:creator>
  <cp:lastModifiedBy>Mika</cp:lastModifiedBy>
  <cp:revision>33</cp:revision>
  <dcterms:modified xsi:type="dcterms:W3CDTF">2015-02-22T23:37:41Z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0x010100457FB1190C9B934FA9E904B297B2DE22</vt:lpwstr>
  </property>
</Properties>
</file>